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95" r:id="rId23"/>
    <p:sldId id="296"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ETKİLİ İLETİŞİM</a:t>
            </a:r>
            <a:endParaRPr lang="tr-TR" dirty="0"/>
          </a:p>
        </p:txBody>
      </p:sp>
      <p:sp>
        <p:nvSpPr>
          <p:cNvPr id="3" name="2 Alt Başlık"/>
          <p:cNvSpPr>
            <a:spLocks noGrp="1"/>
          </p:cNvSpPr>
          <p:nvPr>
            <p:ph type="subTitle" idx="1"/>
          </p:nvPr>
        </p:nvSpPr>
        <p:spPr/>
        <p:txBody>
          <a:bodyPr/>
          <a:lstStyle/>
          <a:p>
            <a:r>
              <a:rPr lang="tr-TR" dirty="0" smtClean="0"/>
              <a:t>                                           Canan CANLI</a:t>
            </a:r>
          </a:p>
          <a:p>
            <a:r>
              <a:rPr lang="tr-TR" dirty="0" smtClean="0"/>
              <a:t>                                            Psikolog</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Mesajın Genel Özellikleri</a:t>
            </a:r>
            <a:endParaRPr lang="tr-TR" dirty="0"/>
          </a:p>
        </p:txBody>
      </p:sp>
      <p:sp>
        <p:nvSpPr>
          <p:cNvPr id="3" name="2 İçerik Yer Tutucusu"/>
          <p:cNvSpPr>
            <a:spLocks noGrp="1"/>
          </p:cNvSpPr>
          <p:nvPr>
            <p:ph idx="1"/>
          </p:nvPr>
        </p:nvSpPr>
        <p:spPr/>
        <p:txBody>
          <a:bodyPr/>
          <a:lstStyle/>
          <a:p>
            <a:r>
              <a:rPr lang="tr-TR" dirty="0" smtClean="0"/>
              <a:t>Mesaj anlaşılır olmalı</a:t>
            </a:r>
          </a:p>
          <a:p>
            <a:r>
              <a:rPr lang="tr-TR" dirty="0" smtClean="0"/>
              <a:t>Mesaj acık olmalı</a:t>
            </a:r>
          </a:p>
          <a:p>
            <a:r>
              <a:rPr lang="tr-TR" dirty="0" smtClean="0"/>
              <a:t>Mesaj </a:t>
            </a:r>
            <a:r>
              <a:rPr lang="tr-TR" dirty="0" smtClean="0"/>
              <a:t>doğru </a:t>
            </a:r>
            <a:r>
              <a:rPr lang="tr-TR" dirty="0" smtClean="0"/>
              <a:t>zamanda iletilmelidir</a:t>
            </a:r>
          </a:p>
          <a:p>
            <a:r>
              <a:rPr lang="tr-TR" dirty="0" smtClean="0"/>
              <a:t>Mesaj </a:t>
            </a:r>
            <a:r>
              <a:rPr lang="tr-TR" dirty="0" smtClean="0"/>
              <a:t>uygun kanalı izlemelidir</a:t>
            </a:r>
          </a:p>
          <a:p>
            <a:r>
              <a:rPr lang="tr-TR" dirty="0" smtClean="0"/>
              <a:t>Mesaj kaynak ve alıcı arasında kalmalıdır</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Kanal</a:t>
            </a:r>
            <a:endParaRPr lang="tr-TR" dirty="0"/>
          </a:p>
        </p:txBody>
      </p:sp>
      <p:sp>
        <p:nvSpPr>
          <p:cNvPr id="3" name="2 İçerik Yer Tutucusu"/>
          <p:cNvSpPr>
            <a:spLocks noGrp="1"/>
          </p:cNvSpPr>
          <p:nvPr>
            <p:ph idx="1"/>
          </p:nvPr>
        </p:nvSpPr>
        <p:spPr/>
        <p:txBody>
          <a:bodyPr>
            <a:normAutofit/>
          </a:bodyPr>
          <a:lstStyle/>
          <a:p>
            <a:r>
              <a:rPr lang="tr-TR" dirty="0" smtClean="0"/>
              <a:t>Kanal,  kaynakla alıcı </a:t>
            </a:r>
            <a:r>
              <a:rPr lang="tr-TR" dirty="0" smtClean="0"/>
              <a:t>arasındaki </a:t>
            </a:r>
            <a:r>
              <a:rPr lang="tr-TR" dirty="0" smtClean="0"/>
              <a:t>iletinin aktarılmasını sağlayan yoldur.</a:t>
            </a:r>
          </a:p>
          <a:p>
            <a:r>
              <a:rPr lang="tr-TR" dirty="0" smtClean="0"/>
              <a:t>Sözler, resimler, yazılar, nesneler,</a:t>
            </a:r>
          </a:p>
          <a:p>
            <a:pPr>
              <a:buNone/>
            </a:pPr>
            <a:endParaRPr lang="tr-T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Kanal</a:t>
            </a:r>
            <a:endParaRPr lang="tr-TR" dirty="0"/>
          </a:p>
        </p:txBody>
      </p:sp>
      <p:sp>
        <p:nvSpPr>
          <p:cNvPr id="3" name="2 İçerik Yer Tutucusu"/>
          <p:cNvSpPr>
            <a:spLocks noGrp="1"/>
          </p:cNvSpPr>
          <p:nvPr>
            <p:ph idx="1"/>
          </p:nvPr>
        </p:nvSpPr>
        <p:spPr/>
        <p:txBody>
          <a:bodyPr/>
          <a:lstStyle/>
          <a:p>
            <a:r>
              <a:rPr lang="tr-TR" dirty="0" smtClean="0"/>
              <a:t>!!! İletişimin etkili ve verimli olabilmesi için kullanılan aracın mesaja uygun olması gerekmektedir.İnsanlar işitsel, görsel, ve duygusal zekalı olabilirler.İletişimde mümkün olduğu kadar çeşitli kanal birlikte kullanılmalıdır. (Söz + Beden Dili)</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 Çeşitleri</a:t>
            </a:r>
            <a:endParaRPr lang="tr-TR" dirty="0"/>
          </a:p>
        </p:txBody>
      </p:sp>
      <p:sp>
        <p:nvSpPr>
          <p:cNvPr id="3" name="2 İçerik Yer Tutucusu"/>
          <p:cNvSpPr>
            <a:spLocks noGrp="1"/>
          </p:cNvSpPr>
          <p:nvPr>
            <p:ph idx="1"/>
          </p:nvPr>
        </p:nvSpPr>
        <p:spPr>
          <a:xfrm>
            <a:off x="457200" y="1214422"/>
            <a:ext cx="8229600" cy="5429288"/>
          </a:xfrm>
        </p:spPr>
        <p:txBody>
          <a:bodyPr>
            <a:normAutofit/>
          </a:bodyPr>
          <a:lstStyle/>
          <a:p>
            <a:r>
              <a:rPr lang="tr-TR" dirty="0" smtClean="0"/>
              <a:t>Sözlü İletişim: Genelde yüz yüze veya telefonla gerçekleştirilen iletişim biçimidir.</a:t>
            </a:r>
          </a:p>
          <a:p>
            <a:r>
              <a:rPr lang="tr-TR" dirty="0" smtClean="0"/>
              <a:t>Sözsüz İletişim:Kişilerin olaylara ve durumlara verdiği her türlü tepki sözlü iletişim kapsamındadır. Bakış, yüz ifadesi, eller, baş, kollar, bacakların kullanılışı, parmaklar,oturma şekli, duruş mesafesi, bedensel temas</a:t>
            </a:r>
          </a:p>
          <a:p>
            <a:pPr>
              <a:buNone/>
            </a:pPr>
            <a:r>
              <a:rPr lang="tr-TR" dirty="0" smtClean="0"/>
              <a:t>     -Kişi içi iletişim</a:t>
            </a:r>
          </a:p>
          <a:p>
            <a:pPr>
              <a:buNone/>
            </a:pPr>
            <a:r>
              <a:rPr lang="tr-TR" dirty="0" smtClean="0"/>
              <a:t>     -Kişiler arası iletişim</a:t>
            </a:r>
          </a:p>
          <a:p>
            <a:pPr>
              <a:buNone/>
            </a:pPr>
            <a:r>
              <a:rPr lang="tr-TR" dirty="0" smtClean="0"/>
              <a:t>    Yazılı İletişim</a:t>
            </a:r>
          </a:p>
          <a:p>
            <a:pPr>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Kitle İletişim Araçları</a:t>
            </a:r>
            <a:endParaRPr lang="tr-TR" dirty="0"/>
          </a:p>
        </p:txBody>
      </p:sp>
      <p:sp>
        <p:nvSpPr>
          <p:cNvPr id="3" name="2 İçerik Yer Tutucusu"/>
          <p:cNvSpPr>
            <a:spLocks noGrp="1"/>
          </p:cNvSpPr>
          <p:nvPr>
            <p:ph idx="1"/>
          </p:nvPr>
        </p:nvSpPr>
        <p:spPr/>
        <p:txBody>
          <a:bodyPr/>
          <a:lstStyle/>
          <a:p>
            <a:r>
              <a:rPr lang="tr-TR" dirty="0" smtClean="0"/>
              <a:t>Gazete, radyo, televizyon, uydular, bilgisayarlar</a:t>
            </a:r>
          </a:p>
          <a:p>
            <a:r>
              <a:rPr lang="tr-TR" dirty="0" smtClean="0"/>
              <a:t>Fonksiyonları;</a:t>
            </a:r>
            <a:br>
              <a:rPr lang="tr-TR" dirty="0" smtClean="0"/>
            </a:br>
            <a:r>
              <a:rPr lang="tr-TR" dirty="0" smtClean="0"/>
              <a:t>haber verme, eğitme, eğlendirme</a:t>
            </a:r>
          </a:p>
          <a:p>
            <a:pPr>
              <a:buNone/>
            </a:pPr>
            <a:r>
              <a:rPr lang="tr-TR" dirty="0" smtClean="0"/>
              <a:t>    kültürün nesilden </a:t>
            </a:r>
            <a:r>
              <a:rPr lang="tr-TR" dirty="0" err="1" smtClean="0"/>
              <a:t>nesile</a:t>
            </a:r>
            <a:r>
              <a:rPr lang="tr-TR" dirty="0" smtClean="0"/>
              <a:t> geçişini sağlama</a:t>
            </a:r>
          </a:p>
          <a:p>
            <a:pPr>
              <a:buNone/>
            </a:pPr>
            <a:r>
              <a:rPr lang="tr-TR" dirty="0" smtClean="0"/>
              <a:t>    eşya ve hizmetlerin tanıtımı</a:t>
            </a:r>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İkinci Bölüm</a:t>
            </a:r>
            <a:br>
              <a:rPr lang="tr-TR" dirty="0" smtClean="0"/>
            </a:br>
            <a:r>
              <a:rPr lang="tr-TR" dirty="0" smtClean="0"/>
              <a:t>Etkin Bir İletişimin Önündeki Engeller</a:t>
            </a:r>
            <a:endParaRPr lang="tr-TR" dirty="0"/>
          </a:p>
        </p:txBody>
      </p:sp>
      <p:sp>
        <p:nvSpPr>
          <p:cNvPr id="3" name="2 İçerik Yer Tutucusu"/>
          <p:cNvSpPr>
            <a:spLocks noGrp="1"/>
          </p:cNvSpPr>
          <p:nvPr>
            <p:ph idx="1"/>
          </p:nvPr>
        </p:nvSpPr>
        <p:spPr/>
        <p:txBody>
          <a:bodyPr/>
          <a:lstStyle/>
          <a:p>
            <a:r>
              <a:rPr lang="tr-TR" dirty="0" smtClean="0"/>
              <a:t>Korku</a:t>
            </a:r>
          </a:p>
          <a:p>
            <a:r>
              <a:rPr lang="tr-TR" dirty="0" smtClean="0"/>
              <a:t>Ön Yargı</a:t>
            </a:r>
          </a:p>
          <a:p>
            <a:r>
              <a:rPr lang="tr-TR" dirty="0" smtClean="0"/>
              <a:t>Duyarsızlık</a:t>
            </a:r>
          </a:p>
          <a:p>
            <a:r>
              <a:rPr lang="tr-TR" dirty="0" smtClean="0"/>
              <a:t>İsim Takmak</a:t>
            </a:r>
          </a:p>
          <a:p>
            <a:r>
              <a:rPr lang="tr-TR" dirty="0" smtClean="0"/>
              <a:t>Alınganlık</a:t>
            </a:r>
          </a:p>
          <a:p>
            <a:r>
              <a:rPr lang="tr-TR" dirty="0" smtClean="0"/>
              <a:t>Egoizm</a:t>
            </a:r>
          </a:p>
          <a:p>
            <a:r>
              <a:rPr lang="tr-TR" dirty="0" smtClean="0"/>
              <a:t>Kararsızlık</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smtClean="0"/>
          </a:p>
          <a:p>
            <a:pPr>
              <a:buNone/>
            </a:pPr>
            <a:r>
              <a:rPr lang="tr-TR" dirty="0" smtClean="0"/>
              <a:t>       </a:t>
            </a:r>
            <a:r>
              <a:rPr lang="tr-TR" dirty="0" smtClean="0"/>
              <a:t>Etkili </a:t>
            </a:r>
            <a:r>
              <a:rPr lang="tr-TR" dirty="0" smtClean="0"/>
              <a:t>iletişimin gerçekleşmesinde en önemli adım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smtClean="0"/>
          </a:p>
          <a:p>
            <a:endParaRPr lang="tr-TR" dirty="0" smtClean="0"/>
          </a:p>
          <a:p>
            <a:r>
              <a:rPr lang="tr-TR" dirty="0" smtClean="0"/>
              <a:t>Etkili iletişimin gerçekleşmesinde en önemli adım  DİNLEMEDİR.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İletişimin Temel Becerileri</a:t>
            </a:r>
            <a:endParaRPr lang="tr-TR" dirty="0"/>
          </a:p>
        </p:txBody>
      </p:sp>
      <p:sp>
        <p:nvSpPr>
          <p:cNvPr id="3" name="2 İçerik Yer Tutucusu"/>
          <p:cNvSpPr>
            <a:spLocks noGrp="1"/>
          </p:cNvSpPr>
          <p:nvPr>
            <p:ph idx="1"/>
          </p:nvPr>
        </p:nvSpPr>
        <p:spPr/>
        <p:txBody>
          <a:bodyPr>
            <a:normAutofit lnSpcReduction="10000"/>
          </a:bodyPr>
          <a:lstStyle/>
          <a:p>
            <a:r>
              <a:rPr lang="tr-TR" dirty="0" smtClean="0"/>
              <a:t>Karşımızdakini dinlemek; görünüşte, seçerek, saplantılı, </a:t>
            </a:r>
            <a:r>
              <a:rPr lang="tr-TR" dirty="0" smtClean="0"/>
              <a:t>savunmada</a:t>
            </a:r>
            <a:r>
              <a:rPr lang="tr-TR" dirty="0" smtClean="0"/>
              <a:t>, tuzak kurucu, yüzeysel, edilgen, etkin dinleme</a:t>
            </a:r>
          </a:p>
          <a:p>
            <a:r>
              <a:rPr lang="tr-TR" dirty="0" smtClean="0"/>
              <a:t>Kendini tanımak; kişiliğimiz, zaaflarımız, güçlü yönlerimiz, tepkilerimiz, duygu ve düşüncelerimiz</a:t>
            </a:r>
          </a:p>
          <a:p>
            <a:r>
              <a:rPr lang="tr-TR" dirty="0" smtClean="0"/>
              <a:t>Kendini doğru ifade etmek ; ses tonu, sözcüklerin seçimi, vurgu, konuşmanın içeriği, simgesel dil, mizah, konuşma hızı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Etkin Dinlemede Sen-Ben İletileri</a:t>
            </a:r>
            <a:endParaRPr lang="tr-TR" dirty="0"/>
          </a:p>
        </p:txBody>
      </p:sp>
      <p:sp>
        <p:nvSpPr>
          <p:cNvPr id="3" name="2 İçerik Yer Tutucusu"/>
          <p:cNvSpPr>
            <a:spLocks noGrp="1"/>
          </p:cNvSpPr>
          <p:nvPr>
            <p:ph idx="1"/>
          </p:nvPr>
        </p:nvSpPr>
        <p:spPr/>
        <p:txBody>
          <a:bodyPr>
            <a:normAutofit/>
          </a:bodyPr>
          <a:lstStyle/>
          <a:p>
            <a:r>
              <a:rPr lang="tr-TR" dirty="0" smtClean="0"/>
              <a:t>İletişimde ‘sen dili’ çatışma, ‘ben dili’ iletişim dilidir.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Birinci Bölüm</a:t>
            </a:r>
            <a:endParaRPr lang="tr-TR" dirty="0"/>
          </a:p>
        </p:txBody>
      </p:sp>
      <p:sp>
        <p:nvSpPr>
          <p:cNvPr id="3" name="2 İçerik Yer Tutucusu"/>
          <p:cNvSpPr>
            <a:spLocks noGrp="1"/>
          </p:cNvSpPr>
          <p:nvPr>
            <p:ph idx="1"/>
          </p:nvPr>
        </p:nvSpPr>
        <p:spPr/>
        <p:txBody>
          <a:bodyPr/>
          <a:lstStyle/>
          <a:p>
            <a:r>
              <a:rPr lang="tr-TR" dirty="0" smtClean="0"/>
              <a:t>İletişim: Akla gelecek her türlü yolla insanların duygu, düşünce ve bilgilerini birbirleriyle paylaşmasıdır.</a:t>
            </a:r>
          </a:p>
          <a:p>
            <a:pPr>
              <a:buNone/>
            </a:pPr>
            <a:endParaRPr lang="tr-TR" dirty="0" smtClean="0"/>
          </a:p>
          <a:p>
            <a:r>
              <a:rPr lang="tr-TR" dirty="0" smtClean="0"/>
              <a:t>İletişim, katılanların bilgi ve sembol üreterek birbirlerine ilettikleri ve bu iletileri anlamaya, yorumlamaya çalıştıkları bir süreçtir.</a:t>
            </a:r>
          </a:p>
          <a:p>
            <a:pPr>
              <a:buNone/>
            </a:pP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Sen Dili</a:t>
            </a:r>
            <a:endParaRPr lang="tr-TR" dirty="0"/>
          </a:p>
        </p:txBody>
      </p:sp>
      <p:sp>
        <p:nvSpPr>
          <p:cNvPr id="3" name="2 İçerik Yer Tutucusu"/>
          <p:cNvSpPr>
            <a:spLocks noGrp="1"/>
          </p:cNvSpPr>
          <p:nvPr>
            <p:ph idx="1"/>
          </p:nvPr>
        </p:nvSpPr>
        <p:spPr/>
        <p:txBody>
          <a:bodyPr/>
          <a:lstStyle/>
          <a:p>
            <a:pPr>
              <a:buNone/>
            </a:pPr>
            <a:r>
              <a:rPr lang="tr-TR" dirty="0" smtClean="0"/>
              <a:t>-suçlayıcı</a:t>
            </a:r>
          </a:p>
          <a:p>
            <a:pPr>
              <a:buNone/>
            </a:pPr>
            <a:r>
              <a:rPr lang="tr-TR" dirty="0" smtClean="0"/>
              <a:t>-</a:t>
            </a:r>
            <a:r>
              <a:rPr lang="tr-TR" dirty="0" smtClean="0"/>
              <a:t>davranıştan </a:t>
            </a:r>
            <a:r>
              <a:rPr lang="tr-TR" dirty="0" smtClean="0"/>
              <a:t>çok kişiliğe yönelik</a:t>
            </a:r>
          </a:p>
          <a:p>
            <a:pPr>
              <a:buNone/>
            </a:pPr>
            <a:r>
              <a:rPr lang="tr-TR" dirty="0" smtClean="0"/>
              <a:t>-kişiye </a:t>
            </a:r>
            <a:r>
              <a:rPr lang="tr-TR" dirty="0" smtClean="0"/>
              <a:t>anlaşılmadığını hissettirir</a:t>
            </a:r>
            <a:endParaRPr lang="tr-TR" dirty="0" smtClean="0"/>
          </a:p>
          <a:p>
            <a:pPr>
              <a:buNone/>
            </a:pPr>
            <a:r>
              <a:rPr lang="tr-TR" dirty="0" smtClean="0"/>
              <a:t>-yeniden konuşma isteğini engelleyicidir</a:t>
            </a:r>
          </a:p>
          <a:p>
            <a:pPr>
              <a:buNone/>
            </a:pPr>
            <a:r>
              <a:rPr lang="tr-TR" dirty="0" smtClean="0"/>
              <a:t>-neye kızıldığının anlaşılmamasına sebep olur</a:t>
            </a:r>
          </a:p>
          <a:p>
            <a:pPr>
              <a:buNone/>
            </a:pPr>
            <a:r>
              <a:rPr lang="tr-TR" dirty="0" smtClean="0"/>
              <a:t>-kişiyi incitir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Ben Dili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Savunmaya itmez</a:t>
            </a:r>
          </a:p>
          <a:p>
            <a:r>
              <a:rPr lang="tr-TR" dirty="0" smtClean="0"/>
              <a:t>Suçluluk hissettirmez</a:t>
            </a:r>
          </a:p>
          <a:p>
            <a:r>
              <a:rPr lang="tr-TR" dirty="0" smtClean="0"/>
              <a:t>Duygunun nedeni anlaşıldığı için iletişim sağlıklı olur</a:t>
            </a:r>
          </a:p>
          <a:p>
            <a:r>
              <a:rPr lang="tr-TR" dirty="0" smtClean="0"/>
              <a:t>Ben iletisi alan kişi başkalarını düşünmeyi de öğrenir</a:t>
            </a:r>
          </a:p>
          <a:p>
            <a:r>
              <a:rPr lang="tr-TR" dirty="0" smtClean="0"/>
              <a:t>Yakınlaşmayı sağlar</a:t>
            </a:r>
          </a:p>
          <a:p>
            <a:r>
              <a:rPr lang="tr-TR" dirty="0" smtClean="0"/>
              <a:t>Anlaşmazlıkları azaltır</a:t>
            </a:r>
          </a:p>
          <a:p>
            <a:r>
              <a:rPr lang="tr-TR" dirty="0" smtClean="0"/>
              <a:t>Konuşan kişiyi rahatlatır</a:t>
            </a:r>
          </a:p>
          <a:p>
            <a:pPr>
              <a:buNone/>
            </a:pPr>
            <a:endParaRPr lang="tr-TR" dirty="0" smtClean="0"/>
          </a:p>
          <a:p>
            <a:endParaRPr lang="tr-TR" dirty="0" smtClean="0"/>
          </a:p>
          <a:p>
            <a:pPr>
              <a:buNone/>
            </a:pPr>
            <a:endParaRPr lang="tr-TR" dirty="0" smtClean="0"/>
          </a:p>
          <a:p>
            <a:pPr>
              <a:buNone/>
            </a:pP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 Engelleri</a:t>
            </a:r>
            <a:endParaRPr lang="tr-TR" dirty="0"/>
          </a:p>
        </p:txBody>
      </p:sp>
      <p:sp>
        <p:nvSpPr>
          <p:cNvPr id="3" name="2 İçerik Yer Tutucusu"/>
          <p:cNvSpPr>
            <a:spLocks noGrp="1"/>
          </p:cNvSpPr>
          <p:nvPr>
            <p:ph idx="1"/>
          </p:nvPr>
        </p:nvSpPr>
        <p:spPr/>
        <p:txBody>
          <a:bodyPr/>
          <a:lstStyle/>
          <a:p>
            <a:pPr>
              <a:buNone/>
            </a:pPr>
            <a:r>
              <a:rPr lang="tr-TR" dirty="0" smtClean="0"/>
              <a:t>     </a:t>
            </a:r>
            <a:r>
              <a:rPr lang="tr-TR" b="1" dirty="0" smtClean="0"/>
              <a:t>Bireyden kaynaklanan faktörler</a:t>
            </a:r>
            <a:r>
              <a:rPr lang="tr-TR" dirty="0" smtClean="0"/>
              <a:t>;</a:t>
            </a:r>
          </a:p>
          <a:p>
            <a:r>
              <a:rPr lang="tr-TR" dirty="0" smtClean="0"/>
              <a:t>Cinsiyet, yaş, doğduğu-yaşadığı şehir, ailesi, eğitim durumu, mesleği…</a:t>
            </a:r>
          </a:p>
          <a:p>
            <a:r>
              <a:rPr lang="tr-TR" dirty="0" smtClean="0"/>
              <a:t>Fiziksel, zihinsel, sosyal, </a:t>
            </a:r>
            <a:r>
              <a:rPr lang="tr-TR" dirty="0" smtClean="0"/>
              <a:t>p</a:t>
            </a:r>
            <a:r>
              <a:rPr lang="tr-TR" dirty="0" smtClean="0"/>
              <a:t>sikolojik ve ekonomik</a:t>
            </a:r>
          </a:p>
          <a:p>
            <a:pPr>
              <a:buNone/>
            </a:pPr>
            <a:r>
              <a:rPr lang="tr-TR" dirty="0" smtClean="0"/>
              <a:t> </a:t>
            </a:r>
            <a:r>
              <a:rPr lang="tr-TR" dirty="0" smtClean="0"/>
              <a:t>ihtiyaçları</a:t>
            </a:r>
          </a:p>
          <a:p>
            <a:pPr>
              <a:buNone/>
            </a:pPr>
            <a:endParaRPr lang="tr-TR" dirty="0" smtClean="0"/>
          </a:p>
          <a:p>
            <a:r>
              <a:rPr lang="tr-TR" dirty="0" smtClean="0"/>
              <a:t>Bireyin topluma,örgüte olan inançları,değerleri,tutumları, önyargıları</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İletişimi Engelleyen Davranışlar</a:t>
            </a:r>
            <a:endParaRPr lang="tr-TR" dirty="0"/>
          </a:p>
        </p:txBody>
      </p:sp>
      <p:sp>
        <p:nvSpPr>
          <p:cNvPr id="3" name="2 İçerik Yer Tutucusu"/>
          <p:cNvSpPr>
            <a:spLocks noGrp="1"/>
          </p:cNvSpPr>
          <p:nvPr>
            <p:ph idx="1"/>
          </p:nvPr>
        </p:nvSpPr>
        <p:spPr/>
        <p:txBody>
          <a:bodyPr/>
          <a:lstStyle/>
          <a:p>
            <a:r>
              <a:rPr lang="tr-TR" dirty="0" smtClean="0"/>
              <a:t>Yıkıcı eleştiriler ve dedikodular, çatışma, baskı ve şiddet, dalkavukluk, genelleme yapmak, akıl ve öğüt verme,işi yokuşa sürmek, kendini hep haklı görmek, sorumluluk almamak, ses tonu yükseltmek, gereksiz </a:t>
            </a:r>
            <a:r>
              <a:rPr lang="tr-TR" smtClean="0"/>
              <a:t>el kol hareketleri…</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Gürültü</a:t>
            </a:r>
            <a:endParaRPr lang="tr-TR" dirty="0"/>
          </a:p>
        </p:txBody>
      </p:sp>
      <p:sp>
        <p:nvSpPr>
          <p:cNvPr id="3" name="2 İçerik Yer Tutucusu"/>
          <p:cNvSpPr>
            <a:spLocks noGrp="1"/>
          </p:cNvSpPr>
          <p:nvPr>
            <p:ph idx="1"/>
          </p:nvPr>
        </p:nvSpPr>
        <p:spPr/>
        <p:txBody>
          <a:bodyPr>
            <a:normAutofit lnSpcReduction="10000"/>
          </a:bodyPr>
          <a:lstStyle/>
          <a:p>
            <a:r>
              <a:rPr lang="tr-TR" dirty="0" smtClean="0"/>
              <a:t>Fiziksel Gürültü: konuşmaları bastıran seslerdir. Toplumsal olaylardaki kalabalığın sesi, fabrikadaki </a:t>
            </a:r>
            <a:r>
              <a:rPr lang="tr-TR" dirty="0" smtClean="0"/>
              <a:t>makinelerin </a:t>
            </a:r>
            <a:r>
              <a:rPr lang="tr-TR" dirty="0" smtClean="0"/>
              <a:t>sesi</a:t>
            </a:r>
          </a:p>
          <a:p>
            <a:r>
              <a:rPr lang="tr-TR" dirty="0" err="1" smtClean="0"/>
              <a:t>Nöro</a:t>
            </a:r>
            <a:r>
              <a:rPr lang="tr-TR" dirty="0" smtClean="0"/>
              <a:t> - fizyolojik </a:t>
            </a:r>
            <a:r>
              <a:rPr lang="tr-TR" dirty="0" smtClean="0"/>
              <a:t>gürültü: işitme, görme bozuklukları</a:t>
            </a:r>
          </a:p>
          <a:p>
            <a:r>
              <a:rPr lang="tr-TR" dirty="0" smtClean="0"/>
              <a:t>Psikolojik Gürültü: heyecan, sevinç, korku, önyargı</a:t>
            </a:r>
          </a:p>
          <a:p>
            <a:r>
              <a:rPr lang="tr-TR" dirty="0" smtClean="0"/>
              <a:t>Toplumsal-kültürel Gürültü: kültürel çevreler arasındaki farklılıklardan kaynaklanır.</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İletişimin Püf Noktaları</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Beden dili: göz teması, yüz ifadeleri, baş işaretleri, jestler, beden duruşu, oturma, eller, duruş,yöneliş,temas</a:t>
            </a:r>
          </a:p>
          <a:p>
            <a:r>
              <a:rPr lang="tr-TR" dirty="0" smtClean="0"/>
              <a:t>Yarı dilsel göstergeler: sesin tonu, yüksekliği, konuşma hızı, iç çekme, homurdanma</a:t>
            </a:r>
          </a:p>
          <a:p>
            <a:r>
              <a:rPr lang="tr-TR" dirty="0" smtClean="0"/>
              <a:t>Soru sorma ve cevap verme: yön ve devam</a:t>
            </a:r>
          </a:p>
          <a:p>
            <a:r>
              <a:rPr lang="tr-TR" dirty="0" smtClean="0"/>
              <a:t>Eleştiri</a:t>
            </a:r>
          </a:p>
          <a:p>
            <a:r>
              <a:rPr lang="tr-TR" dirty="0" smtClean="0"/>
              <a:t>Hayır diyebilmek</a:t>
            </a:r>
          </a:p>
          <a:p>
            <a:r>
              <a:rPr lang="tr-TR" dirty="0" smtClean="0"/>
              <a:t>Renkler dili</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Üçüncü Bölüm</a:t>
            </a:r>
            <a:br>
              <a:rPr lang="tr-TR" dirty="0" smtClean="0"/>
            </a:br>
            <a:r>
              <a:rPr lang="tr-TR" dirty="0" smtClean="0"/>
              <a:t>EMPATİ ve SEMPATİ</a:t>
            </a:r>
            <a:endParaRPr lang="tr-TR" dirty="0"/>
          </a:p>
        </p:txBody>
      </p:sp>
      <p:sp>
        <p:nvSpPr>
          <p:cNvPr id="3" name="2 İçerik Yer Tutucusu"/>
          <p:cNvSpPr>
            <a:spLocks noGrp="1"/>
          </p:cNvSpPr>
          <p:nvPr>
            <p:ph idx="1"/>
          </p:nvPr>
        </p:nvSpPr>
        <p:spPr/>
        <p:txBody>
          <a:bodyPr/>
          <a:lstStyle/>
          <a:p>
            <a:r>
              <a:rPr lang="tr-TR" dirty="0" smtClean="0"/>
              <a:t>EMPATİ: kişinin kendi duygularını koruyarak, karşı tarafında duygularını fark edip o şekilde davranmasıdır. </a:t>
            </a:r>
          </a:p>
          <a:p>
            <a:r>
              <a:rPr lang="tr-TR" dirty="0" smtClean="0"/>
              <a:t>Karşıdakine saygı duy</a:t>
            </a:r>
          </a:p>
          <a:p>
            <a:r>
              <a:rPr lang="tr-TR" dirty="0" smtClean="0"/>
              <a:t>Yargılama</a:t>
            </a:r>
          </a:p>
          <a:p>
            <a:r>
              <a:rPr lang="tr-TR" dirty="0" smtClean="0"/>
              <a:t>Anlamaya çalış</a:t>
            </a:r>
          </a:p>
          <a:p>
            <a:r>
              <a:rPr lang="tr-TR" dirty="0" smtClean="0"/>
              <a:t>Dünyaya onun gözüyle bakmak</a:t>
            </a:r>
          </a:p>
          <a:p>
            <a:pPr>
              <a:buNone/>
            </a:pP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empati(1).jpg"/>
          <p:cNvPicPr>
            <a:picLocks noGrp="1" noChangeAspect="1"/>
          </p:cNvPicPr>
          <p:nvPr>
            <p:ph idx="1"/>
          </p:nvPr>
        </p:nvPicPr>
        <p:blipFill>
          <a:blip r:embed="rId2"/>
          <a:stretch>
            <a:fillRect/>
          </a:stretch>
        </p:blipFill>
        <p:spPr>
          <a:xfrm>
            <a:off x="1976437" y="1843881"/>
            <a:ext cx="5191125" cy="4038600"/>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SEMPATİ</a:t>
            </a:r>
            <a:endParaRPr lang="tr-TR" dirty="0"/>
          </a:p>
        </p:txBody>
      </p:sp>
      <p:sp>
        <p:nvSpPr>
          <p:cNvPr id="3" name="2 İçerik Yer Tutucusu"/>
          <p:cNvSpPr>
            <a:spLocks noGrp="1"/>
          </p:cNvSpPr>
          <p:nvPr>
            <p:ph idx="1"/>
          </p:nvPr>
        </p:nvSpPr>
        <p:spPr/>
        <p:txBody>
          <a:bodyPr/>
          <a:lstStyle/>
          <a:p>
            <a:r>
              <a:rPr lang="tr-TR" dirty="0" smtClean="0"/>
              <a:t>Bir insanın bir başkasına karşı duyduğu sevgi ve yakınlık.</a:t>
            </a:r>
          </a:p>
          <a:p>
            <a:r>
              <a:rPr lang="tr-TR" dirty="0" smtClean="0"/>
              <a:t>Karşıdaki kişinin duygu ve düşüncelerine katılma, kendimizi ona benzetmeye çalışma</a:t>
            </a:r>
          </a:p>
          <a:p>
            <a:r>
              <a:rPr lang="tr-TR" dirty="0" smtClean="0"/>
              <a:t>Karşısındaki kişi üzüldüğü,ağladığı veya sevindiği zaman ona yandaş olması, onunla aynı şeyleri hissetmesi,ağlayanla ağlaması, sevinenle sevinmesidir.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ANTİPATİ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Antipati ; karşı tarafın duygu, düşünce ve davranışlarına aksi tavır sergilemektir. Onun hissettiğinin </a:t>
            </a:r>
            <a:r>
              <a:rPr lang="tr-TR" dirty="0" err="1" smtClean="0"/>
              <a:t>zıttını</a:t>
            </a:r>
            <a:r>
              <a:rPr lang="tr-TR" dirty="0" smtClean="0"/>
              <a:t> hissetmek, itiraz etmek veya muhalefet etmektir.</a:t>
            </a:r>
          </a:p>
          <a:p>
            <a:r>
              <a:rPr lang="tr-TR" dirty="0" smtClean="0"/>
              <a:t>Telepati ; düşünceler arasında doğrudan doğruya bağlantı kurulması,iki zihin veya ruh arasında imaj,fikir, sembol tarzında ortaya çıkan etki alışverişidir. Bilinen duyular, ya da herhangi bir araç kullanmaksızın, her türden düşünce ve duygunun zihinden </a:t>
            </a:r>
            <a:r>
              <a:rPr lang="tr-TR" dirty="0" smtClean="0"/>
              <a:t>zihne </a:t>
            </a:r>
            <a:r>
              <a:rPr lang="tr-TR" dirty="0" smtClean="0"/>
              <a:t>gönderilip, alınması tarzında yapılan bir haberleşmedir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Kısacası, iletişim bilgi üretme, aktarma ve anlamlandırma sürecidir.</a:t>
            </a:r>
          </a:p>
          <a:p>
            <a:endParaRPr lang="tr-TR" dirty="0" smtClean="0"/>
          </a:p>
          <a:p>
            <a:r>
              <a:rPr lang="tr-TR" dirty="0" smtClean="0"/>
              <a:t>İletişim bir kişiden diğer kişi veya kişilere bilgi aktarım sürecidir.</a:t>
            </a:r>
          </a:p>
          <a:p>
            <a:pPr>
              <a:buNone/>
            </a:pPr>
            <a:endParaRPr lang="tr-TR" dirty="0" smtClean="0"/>
          </a:p>
          <a:p>
            <a:r>
              <a:rPr lang="tr-TR" dirty="0" smtClean="0"/>
              <a:t>Kaynak      </a:t>
            </a:r>
            <a:r>
              <a:rPr lang="tr-TR" dirty="0" smtClean="0">
                <a:sym typeface="Wingdings" pitchFamily="2" charset="2"/>
              </a:rPr>
              <a:t>       Alıcı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TELEPATİ</a:t>
            </a:r>
            <a:endParaRPr lang="tr-TR" dirty="0"/>
          </a:p>
        </p:txBody>
      </p:sp>
      <p:sp>
        <p:nvSpPr>
          <p:cNvPr id="3" name="2 İçerik Yer Tutucusu"/>
          <p:cNvSpPr>
            <a:spLocks noGrp="1"/>
          </p:cNvSpPr>
          <p:nvPr>
            <p:ph idx="1"/>
          </p:nvPr>
        </p:nvSpPr>
        <p:spPr/>
        <p:txBody>
          <a:bodyPr/>
          <a:lstStyle/>
          <a:p>
            <a:r>
              <a:rPr lang="tr-TR" dirty="0" smtClean="0"/>
              <a:t>Telepati ; düşünceler arasında doğrudan doğruya bağlantı kurulması,iki zihin veya ruh arasında imaj,fikir, sembol tarzında ortaya çıkan etki alışverişidir. Bilinen duyular, ya da herhangi bir araç kullanmaksızın, her türden düşünce ve duygunun zihinden </a:t>
            </a:r>
            <a:r>
              <a:rPr lang="tr-TR" dirty="0" smtClean="0"/>
              <a:t>zihne </a:t>
            </a:r>
            <a:r>
              <a:rPr lang="tr-TR" dirty="0" smtClean="0"/>
              <a:t>gönderilip, alınması tarzında yapılan bir haberleşmedir.</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Stres ve Risk Yönetimi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Stres: İç ve dış etkenlerle vücudun doğal dengesinin bozulması, kişinin baş etme yeteneğini aşan yada zorlayan bir durum algılandığında verilen </a:t>
            </a:r>
            <a:r>
              <a:rPr lang="tr-TR" dirty="0" smtClean="0"/>
              <a:t>tepkiye </a:t>
            </a:r>
            <a:r>
              <a:rPr lang="tr-TR" dirty="0" smtClean="0"/>
              <a:t>stres denir.</a:t>
            </a:r>
          </a:p>
          <a:p>
            <a:r>
              <a:rPr lang="tr-TR" dirty="0" smtClean="0"/>
              <a:t>Stresi, fizyolojik veya psikolojik nedenlerden kaynaklanan ve sinir sistemini aşırı derecede yıpratarak organizmada sıkıntı, gerginlik, yorgunluk, güvensizlik, dikkat dağınıklığı ve çöküntü şeklinde ortaya çıkan,psikolojik rahatsızlık durumu..</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Strese Neden Olan Faktörler?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Dürtüler</a:t>
            </a:r>
          </a:p>
          <a:p>
            <a:r>
              <a:rPr lang="tr-TR" dirty="0" smtClean="0"/>
              <a:t>Acelecilik</a:t>
            </a:r>
          </a:p>
          <a:p>
            <a:r>
              <a:rPr lang="tr-TR" dirty="0" smtClean="0"/>
              <a:t>Mükemmeliyetçilik</a:t>
            </a:r>
          </a:p>
          <a:p>
            <a:r>
              <a:rPr lang="tr-TR" dirty="0" smtClean="0"/>
              <a:t>İnsanları memnun etmek</a:t>
            </a:r>
          </a:p>
          <a:p>
            <a:r>
              <a:rPr lang="tr-TR" dirty="0" smtClean="0"/>
              <a:t>Çok çalışmak</a:t>
            </a:r>
          </a:p>
          <a:p>
            <a:r>
              <a:rPr lang="tr-TR" dirty="0" smtClean="0"/>
              <a:t>Her zaman güçlü olma isteği</a:t>
            </a:r>
          </a:p>
          <a:p>
            <a:r>
              <a:rPr lang="tr-TR" dirty="0" smtClean="0"/>
              <a:t>Ulaşılması imkansız standartlara yetişmeye çalışmak</a:t>
            </a:r>
          </a:p>
          <a:p>
            <a:r>
              <a:rPr lang="tr-TR" dirty="0" smtClean="0"/>
              <a:t>İşini </a:t>
            </a:r>
            <a:r>
              <a:rPr lang="tr-TR" dirty="0" err="1" smtClean="0"/>
              <a:t>kaybetma</a:t>
            </a:r>
            <a:r>
              <a:rPr lang="tr-TR" dirty="0" smtClean="0"/>
              <a:t> endişesi yaşamak</a:t>
            </a:r>
          </a:p>
          <a:p>
            <a:r>
              <a:rPr lang="tr-TR" dirty="0" smtClean="0"/>
              <a:t>Fazla sorumluluk, iş</a:t>
            </a:r>
          </a:p>
          <a:p>
            <a:r>
              <a:rPr lang="tr-TR" dirty="0" smtClean="0"/>
              <a:t>Yaşlanma </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Stresin Belirtileri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Genel öfke hali</a:t>
            </a:r>
          </a:p>
          <a:p>
            <a:r>
              <a:rPr lang="tr-TR" dirty="0" smtClean="0"/>
              <a:t>Bunalım veya aşırı heyecan</a:t>
            </a:r>
          </a:p>
          <a:p>
            <a:r>
              <a:rPr lang="tr-TR" dirty="0" smtClean="0"/>
              <a:t>Yüksek tansiyonun işareti olan çarpıntı</a:t>
            </a:r>
          </a:p>
          <a:p>
            <a:r>
              <a:rPr lang="tr-TR" dirty="0" smtClean="0"/>
              <a:t>Boğazın ve ağzın kuruması</a:t>
            </a:r>
          </a:p>
          <a:p>
            <a:r>
              <a:rPr lang="tr-TR" dirty="0" smtClean="0"/>
              <a:t>Duygusal kararsızlık</a:t>
            </a:r>
          </a:p>
          <a:p>
            <a:r>
              <a:rPr lang="tr-TR" dirty="0" smtClean="0"/>
              <a:t>Saklanmak-kaçmak-ağlamak</a:t>
            </a:r>
          </a:p>
          <a:p>
            <a:r>
              <a:rPr lang="tr-TR" dirty="0" smtClean="0"/>
              <a:t>Kendini işe verememek</a:t>
            </a:r>
          </a:p>
          <a:p>
            <a:r>
              <a:rPr lang="tr-TR" dirty="0" smtClean="0"/>
              <a:t>Düşünce karmaşası  ve genel uyumsuzluk</a:t>
            </a:r>
          </a:p>
          <a:p>
            <a:r>
              <a:rPr lang="tr-TR" dirty="0" smtClean="0"/>
              <a:t>Baş dönmesi, iradesizlik, gerçek dışı duygular</a:t>
            </a:r>
          </a:p>
          <a:p>
            <a:r>
              <a:rPr lang="tr-TR" dirty="0" smtClean="0"/>
              <a:t>Aşırı yorgunluk ve yaşama sevincini yitirme</a:t>
            </a:r>
          </a:p>
          <a:p>
            <a:r>
              <a:rPr lang="tr-TR" dirty="0" smtClean="0"/>
              <a:t>Belirsizlik, huzursuzluk,korku, ve korkunun kaynağını bilmeme</a:t>
            </a:r>
          </a:p>
          <a:p>
            <a:r>
              <a:rPr lang="tr-TR" dirty="0" smtClean="0"/>
              <a:t>İştahsızlık veya aşırı iştah</a:t>
            </a:r>
          </a:p>
          <a:p>
            <a:pPr>
              <a:buNone/>
            </a:pPr>
            <a:endParaRPr lang="tr-TR"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Stresle Başa Çıkma</a:t>
            </a:r>
            <a:endParaRPr lang="tr-TR" dirty="0"/>
          </a:p>
        </p:txBody>
      </p:sp>
      <p:sp>
        <p:nvSpPr>
          <p:cNvPr id="3" name="2 İçerik Yer Tutucusu"/>
          <p:cNvSpPr>
            <a:spLocks noGrp="1"/>
          </p:cNvSpPr>
          <p:nvPr>
            <p:ph idx="1"/>
          </p:nvPr>
        </p:nvSpPr>
        <p:spPr/>
        <p:txBody>
          <a:bodyPr>
            <a:normAutofit lnSpcReduction="10000"/>
          </a:bodyPr>
          <a:lstStyle/>
          <a:p>
            <a:r>
              <a:rPr lang="tr-TR" dirty="0" smtClean="0"/>
              <a:t>Sizi nelerin strese soktuğunu ve bunlara karşı tepkilerinizin neler olduğunu </a:t>
            </a:r>
            <a:r>
              <a:rPr lang="tr-TR" dirty="0" err="1" smtClean="0"/>
              <a:t>ögrenin</a:t>
            </a:r>
            <a:endParaRPr lang="tr-TR" dirty="0" smtClean="0"/>
          </a:p>
          <a:p>
            <a:r>
              <a:rPr lang="tr-TR" dirty="0" smtClean="0"/>
              <a:t>Neyi değiştirebileceğinizi tespit edin</a:t>
            </a:r>
          </a:p>
          <a:p>
            <a:r>
              <a:rPr lang="tr-TR" dirty="0" smtClean="0"/>
              <a:t>Duygusal tepkilerinizin yoğunluğunu azaltın</a:t>
            </a:r>
          </a:p>
          <a:p>
            <a:r>
              <a:rPr lang="tr-TR" dirty="0" smtClean="0"/>
              <a:t>Fiziksel tepkilerinizi makul hale getirin</a:t>
            </a:r>
          </a:p>
          <a:p>
            <a:r>
              <a:rPr lang="tr-TR" dirty="0" smtClean="0"/>
              <a:t>Fiziksel gücünüzü oluşturun</a:t>
            </a:r>
          </a:p>
          <a:p>
            <a:r>
              <a:rPr lang="tr-TR" dirty="0" smtClean="0"/>
              <a:t>Duygusal gücünüzü muhafaza edin</a:t>
            </a:r>
          </a:p>
          <a:p>
            <a:r>
              <a:rPr lang="tr-TR" dirty="0" smtClean="0"/>
              <a:t>Düşünce ve davranışlarınızı değiştirin</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Mobbing</a:t>
            </a:r>
            <a:endParaRPr lang="tr-TR" dirty="0"/>
          </a:p>
        </p:txBody>
      </p:sp>
      <p:sp>
        <p:nvSpPr>
          <p:cNvPr id="3" name="2 İçerik Yer Tutucusu"/>
          <p:cNvSpPr>
            <a:spLocks noGrp="1"/>
          </p:cNvSpPr>
          <p:nvPr>
            <p:ph idx="1"/>
          </p:nvPr>
        </p:nvSpPr>
        <p:spPr/>
        <p:txBody>
          <a:bodyPr/>
          <a:lstStyle/>
          <a:p>
            <a:r>
              <a:rPr lang="tr-TR" dirty="0" smtClean="0"/>
              <a:t>Kişilere, objelere, organlara ve ruhsal yapıya uygulanan psikolojik şiddet, baskı, kuşatma, taciz, rahatsız etme veya sıkıntı vermek güç v e zorlama olgusu..</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Motivasyon</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İnsanların çeşitli etkenlerle belli  bir amacı gerçekleştirmek için işi yapmaya hazır hale gelmesi veya harekete geçmesine motivasyon denir.</a:t>
            </a:r>
          </a:p>
          <a:p>
            <a:r>
              <a:rPr lang="tr-TR" dirty="0" smtClean="0"/>
              <a:t>Motivasyon; ihtiyaç, istek ve dürtülerden kaynaklanır ve kişiye bir davranışta bulunma isteği verir.</a:t>
            </a:r>
          </a:p>
          <a:p>
            <a:r>
              <a:rPr lang="tr-TR" dirty="0" smtClean="0"/>
              <a:t>Motivasyon; çalışanların işletmeye bağlılığını arttırır, iş verimini yükseltir, maliyeti azaltır, işten kaytarma azalır.</a:t>
            </a:r>
          </a:p>
          <a:p>
            <a:r>
              <a:rPr lang="tr-TR" dirty="0" smtClean="0"/>
              <a:t>Yetenek, zeka, kişinin becerileri,bilgi düzeyi, işe bakış açısı,işin kendisi gibi faktörler motivasyonu etkiler.</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t>Takım çalışması: iki yada daha fazla kişinin bir amaç etrafında ortak çaba göstermesidir. ‘Biz’</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Problem Çözme</a:t>
            </a:r>
            <a:endParaRPr lang="tr-TR" dirty="0"/>
          </a:p>
        </p:txBody>
      </p:sp>
      <p:sp>
        <p:nvSpPr>
          <p:cNvPr id="3" name="2 İçerik Yer Tutucusu"/>
          <p:cNvSpPr>
            <a:spLocks noGrp="1"/>
          </p:cNvSpPr>
          <p:nvPr>
            <p:ph sz="half" idx="1"/>
          </p:nvPr>
        </p:nvSpPr>
        <p:spPr/>
        <p:txBody>
          <a:bodyPr/>
          <a:lstStyle/>
          <a:p>
            <a:r>
              <a:rPr lang="tr-TR" dirty="0" smtClean="0"/>
              <a:t>Problem çözme aşamaları</a:t>
            </a:r>
          </a:p>
          <a:p>
            <a:pPr>
              <a:buNone/>
            </a:pPr>
            <a:r>
              <a:rPr lang="tr-TR" dirty="0" smtClean="0"/>
              <a:t> 1-tanıma</a:t>
            </a:r>
          </a:p>
          <a:p>
            <a:pPr>
              <a:buNone/>
            </a:pPr>
            <a:r>
              <a:rPr lang="tr-TR" dirty="0" smtClean="0"/>
              <a:t> 2-üretme</a:t>
            </a:r>
          </a:p>
          <a:p>
            <a:pPr>
              <a:buNone/>
            </a:pPr>
            <a:r>
              <a:rPr lang="tr-TR" dirty="0" smtClean="0"/>
              <a:t> 3-kuluçka</a:t>
            </a:r>
          </a:p>
          <a:p>
            <a:pPr>
              <a:buNone/>
            </a:pPr>
            <a:r>
              <a:rPr lang="tr-TR" dirty="0" smtClean="0"/>
              <a:t> 4-değerlendirme</a:t>
            </a:r>
          </a:p>
          <a:p>
            <a:endParaRPr lang="tr-TR" dirty="0"/>
          </a:p>
        </p:txBody>
      </p:sp>
      <p:sp>
        <p:nvSpPr>
          <p:cNvPr id="4" name="3 İçerik Yer Tutucusu"/>
          <p:cNvSpPr>
            <a:spLocks noGrp="1"/>
          </p:cNvSpPr>
          <p:nvPr>
            <p:ph sz="half" idx="2"/>
          </p:nvPr>
        </p:nvSpPr>
        <p:spPr/>
        <p:txBody>
          <a:bodyPr/>
          <a:lstStyle/>
          <a:p>
            <a:r>
              <a:rPr lang="tr-TR" dirty="0" smtClean="0"/>
              <a:t>Problem çözmenin önündeki engeller</a:t>
            </a:r>
          </a:p>
          <a:p>
            <a:pPr>
              <a:buNone/>
            </a:pPr>
            <a:r>
              <a:rPr lang="tr-TR" dirty="0" smtClean="0"/>
              <a:t>1-algısal etkenler</a:t>
            </a:r>
          </a:p>
          <a:p>
            <a:pPr>
              <a:buNone/>
            </a:pPr>
            <a:r>
              <a:rPr lang="tr-TR" dirty="0" smtClean="0"/>
              <a:t>2-duygusal etkenler</a:t>
            </a:r>
          </a:p>
          <a:p>
            <a:pPr>
              <a:buNone/>
            </a:pPr>
            <a:r>
              <a:rPr lang="tr-TR" dirty="0" smtClean="0"/>
              <a:t>3-geçmiş deneyimlerin etkisi</a:t>
            </a:r>
          </a:p>
          <a:p>
            <a:pPr>
              <a:buNone/>
            </a:pPr>
            <a:r>
              <a:rPr lang="tr-TR" dirty="0" smtClean="0"/>
              <a:t>4-kültürel etkenler</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MASLOW’UN İHTİYAÇLAR HİYERARŞİSİ</a:t>
            </a:r>
            <a:endParaRPr lang="tr-TR" dirty="0"/>
          </a:p>
        </p:txBody>
      </p:sp>
      <p:pic>
        <p:nvPicPr>
          <p:cNvPr id="5" name="4 İçerik Yer Tutucusu" descr="Maslowun-ihtiyaçlar-hiyerarşisi.jpg"/>
          <p:cNvPicPr>
            <a:picLocks noGrp="1" noChangeAspect="1"/>
          </p:cNvPicPr>
          <p:nvPr>
            <p:ph idx="1"/>
          </p:nvPr>
        </p:nvPicPr>
        <p:blipFill>
          <a:blip r:embed="rId2"/>
          <a:stretch>
            <a:fillRect/>
          </a:stretch>
        </p:blipFill>
        <p:spPr>
          <a:xfrm>
            <a:off x="285720" y="1214422"/>
            <a:ext cx="8358246" cy="5357849"/>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 Teknikleri</a:t>
            </a:r>
            <a:endParaRPr lang="tr-TR" dirty="0"/>
          </a:p>
        </p:txBody>
      </p:sp>
      <p:sp>
        <p:nvSpPr>
          <p:cNvPr id="3" name="2 İçerik Yer Tutucusu"/>
          <p:cNvSpPr>
            <a:spLocks noGrp="1"/>
          </p:cNvSpPr>
          <p:nvPr>
            <p:ph sz="half" idx="1"/>
          </p:nvPr>
        </p:nvSpPr>
        <p:spPr/>
        <p:txBody>
          <a:bodyPr/>
          <a:lstStyle/>
          <a:p>
            <a:r>
              <a:rPr lang="tr-TR" dirty="0" err="1" smtClean="0"/>
              <a:t>Enfarmasyon</a:t>
            </a:r>
            <a:endParaRPr lang="tr-TR" dirty="0" smtClean="0"/>
          </a:p>
          <a:p>
            <a:r>
              <a:rPr lang="tr-TR" dirty="0" smtClean="0"/>
              <a:t>Dezenformasyon</a:t>
            </a:r>
          </a:p>
          <a:p>
            <a:r>
              <a:rPr lang="tr-TR" dirty="0" smtClean="0"/>
              <a:t>Komünikasyon</a:t>
            </a:r>
          </a:p>
          <a:p>
            <a:r>
              <a:rPr lang="tr-TR" dirty="0" smtClean="0"/>
              <a:t>Sosyalizasyon</a:t>
            </a:r>
            <a:endParaRPr lang="tr-TR" dirty="0" smtClean="0"/>
          </a:p>
          <a:p>
            <a:r>
              <a:rPr lang="tr-TR" dirty="0" smtClean="0"/>
              <a:t>Eğlence</a:t>
            </a:r>
          </a:p>
          <a:p>
            <a:r>
              <a:rPr lang="tr-TR" dirty="0" smtClean="0"/>
              <a:t>Entegrasyon</a:t>
            </a:r>
          </a:p>
          <a:p>
            <a:r>
              <a:rPr lang="tr-TR" dirty="0" smtClean="0"/>
              <a:t>Eğitim</a:t>
            </a:r>
            <a:endParaRPr lang="tr-TR" dirty="0"/>
          </a:p>
        </p:txBody>
      </p:sp>
      <p:sp>
        <p:nvSpPr>
          <p:cNvPr id="4" name="3 İçerik Yer Tutucusu"/>
          <p:cNvSpPr>
            <a:spLocks noGrp="1"/>
          </p:cNvSpPr>
          <p:nvPr>
            <p:ph sz="half" idx="2"/>
          </p:nvPr>
        </p:nvSpPr>
        <p:spPr/>
        <p:txBody>
          <a:bodyPr/>
          <a:lstStyle/>
          <a:p>
            <a:r>
              <a:rPr lang="tr-TR" dirty="0" smtClean="0"/>
              <a:t>Kültürel Gelişme</a:t>
            </a:r>
          </a:p>
          <a:p>
            <a:r>
              <a:rPr lang="tr-TR" dirty="0" smtClean="0"/>
              <a:t>Kanaat Önderi</a:t>
            </a:r>
          </a:p>
          <a:p>
            <a:r>
              <a:rPr lang="tr-TR" dirty="0" smtClean="0"/>
              <a:t>İmaj </a:t>
            </a:r>
          </a:p>
          <a:p>
            <a:r>
              <a:rPr lang="tr-TR" dirty="0" smtClean="0"/>
              <a:t>Kamuoyu</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72985835.jpg"/>
          <p:cNvPicPr>
            <a:picLocks noGrp="1" noChangeAspect="1"/>
          </p:cNvPicPr>
          <p:nvPr>
            <p:ph idx="1"/>
          </p:nvPr>
        </p:nvPicPr>
        <p:blipFill>
          <a:blip r:embed="rId2"/>
          <a:stretch>
            <a:fillRect/>
          </a:stretch>
        </p:blipFill>
        <p:spPr>
          <a:xfrm>
            <a:off x="1571604" y="857232"/>
            <a:ext cx="5786478" cy="500066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Başlık"/>
          <p:cNvSpPr>
            <a:spLocks noGrp="1"/>
          </p:cNvSpPr>
          <p:nvPr>
            <p:ph type="title"/>
          </p:nvPr>
        </p:nvSpPr>
        <p:spPr/>
        <p:txBody>
          <a:bodyPr/>
          <a:lstStyle/>
          <a:p>
            <a:r>
              <a:rPr lang="tr-TR" dirty="0" smtClean="0"/>
              <a:t>İletişimin Sınıflandırması</a:t>
            </a:r>
            <a:endParaRPr lang="tr-TR" dirty="0"/>
          </a:p>
        </p:txBody>
      </p:sp>
      <p:sp>
        <p:nvSpPr>
          <p:cNvPr id="13" name="12 İçerik Yer Tutucusu"/>
          <p:cNvSpPr>
            <a:spLocks noGrp="1"/>
          </p:cNvSpPr>
          <p:nvPr>
            <p:ph sz="half" idx="2"/>
          </p:nvPr>
        </p:nvSpPr>
        <p:spPr/>
        <p:txBody>
          <a:bodyPr/>
          <a:lstStyle/>
          <a:p>
            <a:pPr>
              <a:buNone/>
            </a:pPr>
            <a:r>
              <a:rPr lang="tr-TR" dirty="0" smtClean="0"/>
              <a:t>Kişilerarası İletişim</a:t>
            </a:r>
          </a:p>
          <a:p>
            <a:pPr>
              <a:buNone/>
            </a:pPr>
            <a:r>
              <a:rPr lang="tr-TR" dirty="0" smtClean="0"/>
              <a:t>Grup İletişimi</a:t>
            </a:r>
          </a:p>
          <a:p>
            <a:pPr>
              <a:buNone/>
            </a:pPr>
            <a:r>
              <a:rPr lang="tr-TR" dirty="0" smtClean="0"/>
              <a:t>Örgütsel İletişim</a:t>
            </a:r>
          </a:p>
          <a:p>
            <a:pPr>
              <a:buNone/>
            </a:pPr>
            <a:r>
              <a:rPr lang="tr-TR" dirty="0" smtClean="0"/>
              <a:t>Toplumsal İletişim</a:t>
            </a:r>
            <a:endParaRPr lang="tr-TR" dirty="0"/>
          </a:p>
        </p:txBody>
      </p:sp>
      <p:sp>
        <p:nvSpPr>
          <p:cNvPr id="16" name="15 Metin Yer Tutucusu"/>
          <p:cNvSpPr>
            <a:spLocks noGrp="1"/>
          </p:cNvSpPr>
          <p:nvPr>
            <p:ph type="body" sz="quarter" idx="3"/>
          </p:nvPr>
        </p:nvSpPr>
        <p:spPr/>
        <p:txBody>
          <a:bodyPr>
            <a:normAutofit fontScale="92500" lnSpcReduction="20000"/>
          </a:bodyPr>
          <a:lstStyle/>
          <a:p>
            <a:r>
              <a:rPr lang="tr-TR" dirty="0" smtClean="0"/>
              <a:t>Kullanılan Kanallara ve Araçlara Göre</a:t>
            </a:r>
            <a:endParaRPr lang="tr-TR" dirty="0"/>
          </a:p>
        </p:txBody>
      </p:sp>
      <p:sp>
        <p:nvSpPr>
          <p:cNvPr id="17" name="16 İçerik Yer Tutucusu"/>
          <p:cNvSpPr>
            <a:spLocks noGrp="1"/>
          </p:cNvSpPr>
          <p:nvPr>
            <p:ph sz="quarter" idx="4"/>
          </p:nvPr>
        </p:nvSpPr>
        <p:spPr/>
        <p:txBody>
          <a:bodyPr/>
          <a:lstStyle/>
          <a:p>
            <a:pPr>
              <a:buNone/>
            </a:pPr>
            <a:r>
              <a:rPr lang="tr-TR" dirty="0" smtClean="0"/>
              <a:t>Görsel İletişim</a:t>
            </a:r>
          </a:p>
          <a:p>
            <a:pPr>
              <a:buNone/>
            </a:pPr>
            <a:r>
              <a:rPr lang="tr-TR" dirty="0" smtClean="0"/>
              <a:t>İşitsel İletişim</a:t>
            </a:r>
          </a:p>
          <a:p>
            <a:pPr>
              <a:buNone/>
            </a:pPr>
            <a:r>
              <a:rPr lang="tr-TR" dirty="0" smtClean="0"/>
              <a:t>Dokunma ile İletişim</a:t>
            </a:r>
          </a:p>
          <a:p>
            <a:pPr>
              <a:buNone/>
            </a:pPr>
            <a:r>
              <a:rPr lang="tr-TR" dirty="0" err="1" smtClean="0"/>
              <a:t>Telekomunikasyon</a:t>
            </a:r>
            <a:endParaRPr lang="tr-TR" dirty="0" smtClean="0"/>
          </a:p>
          <a:p>
            <a:pPr>
              <a:buNone/>
            </a:pPr>
            <a:r>
              <a:rPr lang="tr-TR" dirty="0" smtClean="0"/>
              <a:t>Kitle İletişim</a:t>
            </a:r>
            <a:endParaRPr lang="tr-TR" dirty="0"/>
          </a:p>
        </p:txBody>
      </p:sp>
      <p:sp>
        <p:nvSpPr>
          <p:cNvPr id="19" name="14 Metin Yer Tutucusu"/>
          <p:cNvSpPr>
            <a:spLocks noGrp="1"/>
          </p:cNvSpPr>
          <p:nvPr>
            <p:ph type="body" idx="1"/>
          </p:nvPr>
        </p:nvSpPr>
        <p:spPr>
          <a:xfrm>
            <a:off x="714348" y="1571612"/>
            <a:ext cx="3786214" cy="642941"/>
          </a:xfrm>
        </p:spPr>
        <p:txBody>
          <a:bodyPr>
            <a:normAutofit fontScale="85000" lnSpcReduction="20000"/>
          </a:bodyPr>
          <a:lstStyle/>
          <a:p>
            <a:endParaRPr lang="tr-TR" dirty="0" smtClean="0"/>
          </a:p>
          <a:p>
            <a:r>
              <a:rPr lang="tr-TR" dirty="0" smtClean="0"/>
              <a:t>Toplumsal İlişkiler Sistemi Olarak</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İletişimin Sınıflandırılması</a:t>
            </a:r>
            <a:endParaRPr lang="tr-TR" dirty="0"/>
          </a:p>
        </p:txBody>
      </p:sp>
      <p:sp>
        <p:nvSpPr>
          <p:cNvPr id="3" name="2 Metin Yer Tutucusu"/>
          <p:cNvSpPr>
            <a:spLocks noGrp="1"/>
          </p:cNvSpPr>
          <p:nvPr>
            <p:ph type="body" idx="1"/>
          </p:nvPr>
        </p:nvSpPr>
        <p:spPr/>
        <p:txBody>
          <a:bodyPr/>
          <a:lstStyle/>
          <a:p>
            <a:r>
              <a:rPr lang="tr-TR" dirty="0" smtClean="0"/>
              <a:t>Kullanılan Kodlara Göre</a:t>
            </a:r>
          </a:p>
        </p:txBody>
      </p:sp>
      <p:sp>
        <p:nvSpPr>
          <p:cNvPr id="4" name="3 İçerik Yer Tutucusu"/>
          <p:cNvSpPr>
            <a:spLocks noGrp="1"/>
          </p:cNvSpPr>
          <p:nvPr>
            <p:ph sz="half" idx="2"/>
          </p:nvPr>
        </p:nvSpPr>
        <p:spPr/>
        <p:txBody>
          <a:bodyPr/>
          <a:lstStyle/>
          <a:p>
            <a:r>
              <a:rPr lang="tr-TR" dirty="0" smtClean="0"/>
              <a:t>Sözlü İletişim</a:t>
            </a:r>
          </a:p>
          <a:p>
            <a:r>
              <a:rPr lang="tr-TR" dirty="0" smtClean="0"/>
              <a:t>Sözsüz İletişim</a:t>
            </a:r>
          </a:p>
          <a:p>
            <a:r>
              <a:rPr lang="tr-TR" dirty="0" smtClean="0"/>
              <a:t>Yazılı İletişim</a:t>
            </a:r>
          </a:p>
          <a:p>
            <a:endParaRPr lang="tr-TR" dirty="0"/>
          </a:p>
        </p:txBody>
      </p:sp>
      <p:sp>
        <p:nvSpPr>
          <p:cNvPr id="5" name="4 Metin Yer Tutucusu"/>
          <p:cNvSpPr>
            <a:spLocks noGrp="1"/>
          </p:cNvSpPr>
          <p:nvPr>
            <p:ph type="body" sz="quarter" idx="3"/>
          </p:nvPr>
        </p:nvSpPr>
        <p:spPr/>
        <p:txBody>
          <a:bodyPr/>
          <a:lstStyle/>
          <a:p>
            <a:r>
              <a:rPr lang="tr-TR" dirty="0" smtClean="0"/>
              <a:t>Zaman ve Mekana Göre</a:t>
            </a:r>
            <a:endParaRPr lang="tr-TR" dirty="0"/>
          </a:p>
        </p:txBody>
      </p:sp>
      <p:sp>
        <p:nvSpPr>
          <p:cNvPr id="6" name="5 İçerik Yer Tutucusu"/>
          <p:cNvSpPr>
            <a:spLocks noGrp="1"/>
          </p:cNvSpPr>
          <p:nvPr>
            <p:ph sz="quarter" idx="4"/>
          </p:nvPr>
        </p:nvSpPr>
        <p:spPr/>
        <p:txBody>
          <a:bodyPr/>
          <a:lstStyle/>
          <a:p>
            <a:r>
              <a:rPr lang="tr-TR" dirty="0" smtClean="0"/>
              <a:t>Yüz yüze </a:t>
            </a:r>
            <a:r>
              <a:rPr lang="tr-TR" dirty="0" smtClean="0"/>
              <a:t>İletişim</a:t>
            </a:r>
          </a:p>
          <a:p>
            <a:r>
              <a:rPr lang="tr-TR" dirty="0" smtClean="0"/>
              <a:t>Uzaktan İletişim</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p:txBody>
          <a:bodyPr/>
          <a:lstStyle/>
          <a:p>
            <a:r>
              <a:rPr lang="tr-TR" dirty="0" smtClean="0"/>
              <a:t>İletişimin Temel Öğeleri</a:t>
            </a:r>
            <a:endParaRPr lang="tr-TR" dirty="0"/>
          </a:p>
        </p:txBody>
      </p:sp>
      <p:sp>
        <p:nvSpPr>
          <p:cNvPr id="8" name="7 İçerik Yer Tutucusu"/>
          <p:cNvSpPr>
            <a:spLocks noGrp="1"/>
          </p:cNvSpPr>
          <p:nvPr>
            <p:ph idx="1"/>
          </p:nvPr>
        </p:nvSpPr>
        <p:spPr/>
        <p:txBody>
          <a:bodyPr>
            <a:normAutofit fontScale="92500" lnSpcReduction="20000"/>
          </a:bodyPr>
          <a:lstStyle/>
          <a:p>
            <a:r>
              <a:rPr lang="tr-TR" dirty="0" smtClean="0"/>
              <a:t>Kaynak: bilgi, duygu ve düşüncelerini aktarma girişiminde bulunan kişi yada kurum</a:t>
            </a:r>
          </a:p>
          <a:p>
            <a:r>
              <a:rPr lang="tr-TR" dirty="0" smtClean="0"/>
              <a:t>Hedef: kaynağın kodladığı anlamı alıp çözmesi beklenen kişi</a:t>
            </a:r>
          </a:p>
          <a:p>
            <a:r>
              <a:rPr lang="tr-TR" dirty="0" smtClean="0"/>
              <a:t>Mesaj : duygu ve düşüncenin sözlü,sözsüz veya yazılı  bir anlatımla ulaşmasını sağlayan semboller</a:t>
            </a:r>
          </a:p>
          <a:p>
            <a:r>
              <a:rPr lang="tr-TR" dirty="0" smtClean="0"/>
              <a:t>Kanal: iletinin gitmesine olanak sağlayan ara ve yöntemler</a:t>
            </a:r>
          </a:p>
          <a:p>
            <a:r>
              <a:rPr lang="tr-TR" dirty="0" smtClean="0"/>
              <a:t>Geri Bildirim(Dönüt): hedefin kaynak tarafından gönderilen uyarıcılara gösterdiği tepkidir.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Kaynağın Özellikleri</a:t>
            </a:r>
            <a:endParaRPr lang="tr-TR" dirty="0"/>
          </a:p>
        </p:txBody>
      </p:sp>
      <p:sp>
        <p:nvSpPr>
          <p:cNvPr id="3" name="2 İçerik Yer Tutucusu"/>
          <p:cNvSpPr>
            <a:spLocks noGrp="1"/>
          </p:cNvSpPr>
          <p:nvPr>
            <p:ph idx="1"/>
          </p:nvPr>
        </p:nvSpPr>
        <p:spPr/>
        <p:txBody>
          <a:bodyPr/>
          <a:lstStyle/>
          <a:p>
            <a:r>
              <a:rPr lang="tr-TR" dirty="0" smtClean="0"/>
              <a:t>Kaynak bilgili olmalıdır.</a:t>
            </a:r>
          </a:p>
          <a:p>
            <a:r>
              <a:rPr lang="tr-TR" dirty="0" smtClean="0"/>
              <a:t>Kaynak kodlama özelliğine sahip olmalıdır.</a:t>
            </a:r>
          </a:p>
          <a:p>
            <a:r>
              <a:rPr lang="tr-TR" dirty="0" smtClean="0"/>
              <a:t>Kaynak düzlem ve rolüne uygun olmalıdır.</a:t>
            </a:r>
          </a:p>
          <a:p>
            <a:r>
              <a:rPr lang="tr-TR" dirty="0" smtClean="0"/>
              <a:t>Kaynak tanınmalıdır.</a:t>
            </a:r>
          </a:p>
          <a:p>
            <a:r>
              <a:rPr lang="tr-TR" dirty="0" smtClean="0"/>
              <a:t>Alıcı ile iletişime istekli olmalı</a:t>
            </a:r>
          </a:p>
          <a:p>
            <a:pP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Mesajın Taşıması Gereken Özellikler</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5N+1K</a:t>
            </a:r>
          </a:p>
          <a:p>
            <a:pPr>
              <a:buNone/>
            </a:pPr>
            <a:r>
              <a:rPr lang="tr-TR" dirty="0" smtClean="0">
                <a:solidFill>
                  <a:srgbClr val="FF0000"/>
                </a:solidFill>
              </a:rPr>
              <a:t>Ne? </a:t>
            </a:r>
            <a:r>
              <a:rPr lang="tr-TR" dirty="0" smtClean="0"/>
              <a:t>:mesajın konusu</a:t>
            </a:r>
          </a:p>
          <a:p>
            <a:pPr>
              <a:buNone/>
            </a:pPr>
            <a:r>
              <a:rPr lang="tr-TR" dirty="0" smtClean="0">
                <a:solidFill>
                  <a:srgbClr val="FF0000"/>
                </a:solidFill>
              </a:rPr>
              <a:t>Neden?      </a:t>
            </a:r>
            <a:r>
              <a:rPr lang="tr-TR" dirty="0" smtClean="0"/>
              <a:t>:    mesajı iletmekteki amaç</a:t>
            </a:r>
          </a:p>
          <a:p>
            <a:pPr>
              <a:buNone/>
            </a:pPr>
            <a:r>
              <a:rPr lang="tr-TR" dirty="0" smtClean="0">
                <a:solidFill>
                  <a:srgbClr val="FF0000"/>
                </a:solidFill>
              </a:rPr>
              <a:t>Ne kadar?  </a:t>
            </a:r>
            <a:r>
              <a:rPr lang="tr-TR" dirty="0" smtClean="0"/>
              <a:t>:hangi bilgilerin yer alıp almayacağı</a:t>
            </a:r>
          </a:p>
          <a:p>
            <a:pPr>
              <a:buNone/>
            </a:pPr>
            <a:r>
              <a:rPr lang="tr-TR" dirty="0" smtClean="0">
                <a:solidFill>
                  <a:srgbClr val="FF0000"/>
                </a:solidFill>
              </a:rPr>
              <a:t>Ne zaman? </a:t>
            </a:r>
            <a:r>
              <a:rPr lang="tr-TR" dirty="0" smtClean="0"/>
              <a:t>: mesajın gönderilme zamanının iki taraf içinde uygun olması</a:t>
            </a:r>
          </a:p>
          <a:p>
            <a:pPr>
              <a:buNone/>
            </a:pPr>
            <a:r>
              <a:rPr lang="tr-TR" dirty="0" smtClean="0">
                <a:solidFill>
                  <a:srgbClr val="FF0000"/>
                </a:solidFill>
              </a:rPr>
              <a:t>Nasıl?          </a:t>
            </a:r>
            <a:r>
              <a:rPr lang="tr-TR" dirty="0" smtClean="0"/>
              <a:t>:mesajın gönderim kanalının belirlenmesi</a:t>
            </a:r>
          </a:p>
          <a:p>
            <a:pPr>
              <a:buNone/>
            </a:pPr>
            <a:r>
              <a:rPr lang="tr-TR" dirty="0" smtClean="0">
                <a:solidFill>
                  <a:srgbClr val="FF0000"/>
                </a:solidFill>
              </a:rPr>
              <a:t>Kim?            </a:t>
            </a:r>
            <a:r>
              <a:rPr lang="tr-TR" dirty="0" smtClean="0"/>
              <a:t>:mesajın iletileceği kişi, grup</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1287</Words>
  <PresentationFormat>Ekran Gösterisi (4:3)</PresentationFormat>
  <Paragraphs>214</Paragraphs>
  <Slides>40</Slides>
  <Notes>0</Notes>
  <HiddenSlides>0</HiddenSlides>
  <MMClips>0</MMClips>
  <ScaleCrop>false</ScaleCrop>
  <HeadingPairs>
    <vt:vector size="4" baseType="variant">
      <vt:variant>
        <vt:lpstr>Tema</vt:lpstr>
      </vt:variant>
      <vt:variant>
        <vt:i4>1</vt:i4>
      </vt:variant>
      <vt:variant>
        <vt:lpstr>Slayt Başlıkları</vt:lpstr>
      </vt:variant>
      <vt:variant>
        <vt:i4>40</vt:i4>
      </vt:variant>
    </vt:vector>
  </HeadingPairs>
  <TitlesOfParts>
    <vt:vector size="41" baseType="lpstr">
      <vt:lpstr>Ofis Teması</vt:lpstr>
      <vt:lpstr>ETKİLİ İLETİŞİM</vt:lpstr>
      <vt:lpstr>Birinci Bölüm</vt:lpstr>
      <vt:lpstr>Slayt 3</vt:lpstr>
      <vt:lpstr>İletişim Teknikleri</vt:lpstr>
      <vt:lpstr>İletişimin Sınıflandırması</vt:lpstr>
      <vt:lpstr>İletişimin Sınıflandırılması</vt:lpstr>
      <vt:lpstr>İletişimin Temel Öğeleri</vt:lpstr>
      <vt:lpstr>Kaynağın Özellikleri</vt:lpstr>
      <vt:lpstr>Mesajın Taşıması Gereken Özellikler</vt:lpstr>
      <vt:lpstr>Mesajın Genel Özellikleri</vt:lpstr>
      <vt:lpstr>Kanal</vt:lpstr>
      <vt:lpstr>Kanal</vt:lpstr>
      <vt:lpstr>İletişim Çeşitleri</vt:lpstr>
      <vt:lpstr>Kitle İletişim Araçları</vt:lpstr>
      <vt:lpstr>İkinci Bölüm Etkin Bir İletişimin Önündeki Engeller</vt:lpstr>
      <vt:lpstr>Slayt 16</vt:lpstr>
      <vt:lpstr>Slayt 17</vt:lpstr>
      <vt:lpstr>İletişimin Temel Becerileri</vt:lpstr>
      <vt:lpstr>Etkin Dinlemede Sen-Ben İletileri</vt:lpstr>
      <vt:lpstr>Sen Dili</vt:lpstr>
      <vt:lpstr>Ben Dili</vt:lpstr>
      <vt:lpstr>İletişim Engelleri</vt:lpstr>
      <vt:lpstr>İletişimi Engelleyen Davranışlar</vt:lpstr>
      <vt:lpstr>Gürültü</vt:lpstr>
      <vt:lpstr>İletişimin Püf Noktaları</vt:lpstr>
      <vt:lpstr>Üçüncü Bölüm EMPATİ ve SEMPATİ</vt:lpstr>
      <vt:lpstr>Slayt 27</vt:lpstr>
      <vt:lpstr>SEMPATİ</vt:lpstr>
      <vt:lpstr>ANTİPATİ</vt:lpstr>
      <vt:lpstr>TELEPATİ</vt:lpstr>
      <vt:lpstr>Stres ve Risk Yönetimi</vt:lpstr>
      <vt:lpstr>Strese Neden Olan Faktörler?</vt:lpstr>
      <vt:lpstr>Stresin Belirtileri</vt:lpstr>
      <vt:lpstr>Stresle Başa Çıkma</vt:lpstr>
      <vt:lpstr>Mobbing</vt:lpstr>
      <vt:lpstr>Motivasyon</vt:lpstr>
      <vt:lpstr>Slayt 37</vt:lpstr>
      <vt:lpstr>Problem Çözme</vt:lpstr>
      <vt:lpstr>MASLOW’UN İHTİYAÇLAR HİYERARŞİSİ</vt:lpstr>
      <vt:lpstr>Slayt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ETKİLİ İLETİŞİM</dc:title>
  <dc:creator>FLASH</dc:creator>
  <cp:lastModifiedBy>FLASH</cp:lastModifiedBy>
  <cp:revision>17</cp:revision>
  <dcterms:created xsi:type="dcterms:W3CDTF">2018-10-18T13:41:10Z</dcterms:created>
  <dcterms:modified xsi:type="dcterms:W3CDTF">2018-12-11T16:21:27Z</dcterms:modified>
</cp:coreProperties>
</file>