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57"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1" r:id="rId25"/>
    <p:sldId id="282" r:id="rId26"/>
    <p:sldId id="283" r:id="rId27"/>
    <p:sldId id="284" r:id="rId28"/>
    <p:sldId id="280" r:id="rId29"/>
    <p:sldId id="285" r:id="rId30"/>
    <p:sldId id="286" r:id="rId31"/>
    <p:sldId id="287" r:id="rId32"/>
    <p:sldId id="288" r:id="rId33"/>
    <p:sldId id="289" r:id="rId34"/>
    <p:sldId id="290" r:id="rId35"/>
    <p:sldId id="291" r:id="rId36"/>
    <p:sldId id="292" r:id="rId37"/>
    <p:sldId id="293" r:id="rId38"/>
    <p:sldId id="294" r:id="rId39"/>
    <p:sldId id="295" r:id="rId4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15.03.2018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28605"/>
            <a:ext cx="7772400" cy="3171846"/>
          </a:xfrm>
        </p:spPr>
        <p:txBody>
          <a:bodyPr/>
          <a:lstStyle/>
          <a:p>
            <a:r>
              <a:rPr lang="tr-TR" dirty="0" smtClean="0"/>
              <a:t>KALABALIK YÖNETİMİ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143668"/>
          </a:xfrm>
        </p:spPr>
        <p:txBody>
          <a:bodyPr>
            <a:normAutofit/>
          </a:bodyPr>
          <a:lstStyle/>
          <a:p>
            <a:r>
              <a:rPr lang="tr-TR" dirty="0" smtClean="0">
                <a:solidFill>
                  <a:srgbClr val="FF0000"/>
                </a:solidFill>
              </a:rPr>
              <a:t>GRUBUN ÖZELLİKLERİ </a:t>
            </a:r>
            <a:r>
              <a:rPr lang="tr-TR" dirty="0" smtClean="0"/>
              <a:t>:</a:t>
            </a:r>
          </a:p>
          <a:p>
            <a:r>
              <a:rPr lang="tr-TR" dirty="0" smtClean="0"/>
              <a:t>Grup hem üyelerince hem de dışarıdaki kişilerce tanınır,isimlendirilir.</a:t>
            </a:r>
          </a:p>
          <a:p>
            <a:r>
              <a:rPr lang="tr-TR" dirty="0" smtClean="0"/>
              <a:t>Kendine özgü toplumsal yapısı vardır.Her üyenin bir yeri(makamı ) vardır.</a:t>
            </a:r>
          </a:p>
          <a:p>
            <a:r>
              <a:rPr lang="tr-TR" dirty="0" smtClean="0"/>
              <a:t>Her üye bir bir roller üslenir,yerine getirir ve varlığını sürdürür.</a:t>
            </a:r>
          </a:p>
          <a:p>
            <a:r>
              <a:rPr lang="tr-TR" dirty="0" smtClean="0"/>
              <a:t>Grubun sürekliliği için daima haberleşir.Karşılıklı iletişim ve ilişki içindedir.</a:t>
            </a:r>
          </a:p>
          <a:p>
            <a:r>
              <a:rPr lang="tr-TR" dirty="0" smtClean="0"/>
              <a:t>Üyelerini yönlendiren yazılı ve yazısız ilkelere sahiptir.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143668"/>
          </a:xfrm>
        </p:spPr>
        <p:txBody>
          <a:bodyPr/>
          <a:lstStyle/>
          <a:p>
            <a:r>
              <a:rPr lang="tr-TR" dirty="0" smtClean="0"/>
              <a:t>Grup üyeleri kurallara uymak zorundadır.</a:t>
            </a:r>
          </a:p>
          <a:p>
            <a:r>
              <a:rPr lang="tr-TR" dirty="0" smtClean="0"/>
              <a:t>Ortak ilgi ve değerleri paylaşır.</a:t>
            </a:r>
          </a:p>
          <a:p>
            <a:r>
              <a:rPr lang="tr-TR" dirty="0" smtClean="0"/>
              <a:t>Grubun amacı devamlılığı ve sürekliliği vardır.</a:t>
            </a:r>
          </a:p>
          <a:p>
            <a:r>
              <a:rPr lang="tr-TR" dirty="0" smtClean="0">
                <a:solidFill>
                  <a:srgbClr val="FF0000"/>
                </a:solidFill>
              </a:rPr>
              <a:t>TEMEL GRUP ÇEŞİTLERİ </a:t>
            </a:r>
            <a:r>
              <a:rPr lang="tr-TR" dirty="0" smtClean="0"/>
              <a:t>: </a:t>
            </a:r>
          </a:p>
          <a:p>
            <a:r>
              <a:rPr lang="tr-TR" dirty="0" smtClean="0">
                <a:solidFill>
                  <a:srgbClr val="FF0000"/>
                </a:solidFill>
              </a:rPr>
              <a:t>Aile Grubu </a:t>
            </a:r>
            <a:r>
              <a:rPr lang="tr-TR" dirty="0" smtClean="0"/>
              <a:t>: Karşılıklı güven,sevgi,çocukların doğum ve bakımı,temel gereksinmeleri karşılamak üzere kurulmuştur.</a:t>
            </a:r>
          </a:p>
          <a:p>
            <a:r>
              <a:rPr lang="tr-TR" dirty="0" smtClean="0">
                <a:solidFill>
                  <a:srgbClr val="FF0000"/>
                </a:solidFill>
              </a:rPr>
              <a:t>Eğitim Grubu </a:t>
            </a:r>
            <a:r>
              <a:rPr lang="tr-TR" dirty="0" smtClean="0"/>
              <a:t>: Toplumun </a:t>
            </a:r>
            <a:r>
              <a:rPr lang="tr-TR" dirty="0" smtClean="0">
                <a:solidFill>
                  <a:srgbClr val="FF0000"/>
                </a:solidFill>
              </a:rPr>
              <a:t>kültürünü, </a:t>
            </a:r>
            <a:r>
              <a:rPr lang="tr-TR" dirty="0" smtClean="0"/>
              <a:t>resmi yada gayri(resmi olmayan)resmi yeni kuşaklara aktarmak amacı ile kurulmuştur.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52"/>
            <a:ext cx="8229600" cy="5983311"/>
          </a:xfrm>
        </p:spPr>
        <p:txBody>
          <a:bodyPr/>
          <a:lstStyle/>
          <a:p>
            <a:r>
              <a:rPr lang="tr-TR" dirty="0" smtClean="0">
                <a:solidFill>
                  <a:srgbClr val="FF0000"/>
                </a:solidFill>
              </a:rPr>
              <a:t>Ekonomik Gruplar </a:t>
            </a:r>
            <a:r>
              <a:rPr lang="tr-TR" dirty="0" smtClean="0"/>
              <a:t>: Bireylerin yaşamını sürdürebilmesi için zorunlu mal ve hizmetlerin üretilip dağıtılması gruplarıdır.</a:t>
            </a:r>
          </a:p>
          <a:p>
            <a:r>
              <a:rPr lang="tr-TR" dirty="0" smtClean="0">
                <a:solidFill>
                  <a:srgbClr val="FF0000"/>
                </a:solidFill>
              </a:rPr>
              <a:t>Siyasi Gruplar </a:t>
            </a:r>
            <a:r>
              <a:rPr lang="tr-TR" dirty="0" smtClean="0"/>
              <a:t>: Yasa yapma,yorumlama ve uygulama kamu düzenini sağlama gruplarıdır.</a:t>
            </a:r>
          </a:p>
          <a:p>
            <a:r>
              <a:rPr lang="tr-TR" dirty="0" smtClean="0">
                <a:solidFill>
                  <a:srgbClr val="FF0000"/>
                </a:solidFill>
              </a:rPr>
              <a:t>Dini Gruplar </a:t>
            </a:r>
            <a:r>
              <a:rPr lang="tr-TR" dirty="0" smtClean="0"/>
              <a:t>: Tanrı ve insan arasında dini değerleri paylaşan grup.</a:t>
            </a:r>
          </a:p>
          <a:p>
            <a:r>
              <a:rPr lang="tr-TR" dirty="0" smtClean="0">
                <a:solidFill>
                  <a:srgbClr val="FF0000"/>
                </a:solidFill>
              </a:rPr>
              <a:t>Boş Zaman Değerlendirme Grupları</a:t>
            </a:r>
            <a:r>
              <a:rPr lang="tr-TR" dirty="0" smtClean="0"/>
              <a:t> : </a:t>
            </a:r>
          </a:p>
          <a:p>
            <a:r>
              <a:rPr lang="tr-TR" dirty="0" smtClean="0"/>
              <a:t>Dinlenme ihtiyaçlarını sosyal bir biçimde karşılayan gruplar.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GRUP TÜRLERİ</a:t>
            </a:r>
            <a:endParaRPr lang="tr-TR" dirty="0">
              <a:solidFill>
                <a:srgbClr val="FF0000"/>
              </a:solidFill>
            </a:endParaRPr>
          </a:p>
        </p:txBody>
      </p:sp>
      <p:sp>
        <p:nvSpPr>
          <p:cNvPr id="3" name="2 İçerik Yer Tutucusu"/>
          <p:cNvSpPr>
            <a:spLocks noGrp="1"/>
          </p:cNvSpPr>
          <p:nvPr>
            <p:ph idx="1"/>
          </p:nvPr>
        </p:nvSpPr>
        <p:spPr/>
        <p:txBody>
          <a:bodyPr/>
          <a:lstStyle/>
          <a:p>
            <a:pPr marL="609600" indent="-609600">
              <a:buNone/>
              <a:defRPr/>
            </a:pPr>
            <a:r>
              <a:rPr lang="tr-TR" dirty="0" smtClean="0"/>
              <a:t>Gruplar yapmış oldukları eylem ve psikolojik yapılarına göre gruplandırılmaktadır. </a:t>
            </a:r>
          </a:p>
          <a:p>
            <a:pPr marL="609600" indent="-609600">
              <a:buNone/>
              <a:defRPr/>
            </a:pPr>
            <a:r>
              <a:rPr lang="tr-TR" dirty="0" smtClean="0"/>
              <a:t>      4 grup çeşidinden bahsedilebilir.</a:t>
            </a:r>
          </a:p>
          <a:p>
            <a:pPr marL="609600" indent="-609600">
              <a:buFont typeface="Wingdings" pitchFamily="2" charset="2"/>
              <a:buAutoNum type="arabicPeriod"/>
              <a:defRPr/>
            </a:pPr>
            <a:r>
              <a:rPr lang="tr-TR" dirty="0" smtClean="0"/>
              <a:t>Saldırgan ve sakin  gruplar                                                    </a:t>
            </a:r>
          </a:p>
          <a:p>
            <a:pPr marL="609600" indent="-609600">
              <a:buFont typeface="Wingdings" pitchFamily="2" charset="2"/>
              <a:buAutoNum type="arabicPeriod"/>
              <a:defRPr/>
            </a:pPr>
            <a:r>
              <a:rPr lang="tr-TR" dirty="0" smtClean="0"/>
              <a:t>Paniğe kapılmış olan gruplar</a:t>
            </a:r>
          </a:p>
          <a:p>
            <a:pPr marL="609600" indent="-609600">
              <a:buFont typeface="Wingdings" pitchFamily="2" charset="2"/>
              <a:buAutoNum type="arabicPeriod"/>
              <a:defRPr/>
            </a:pPr>
            <a:r>
              <a:rPr lang="tr-TR" dirty="0" smtClean="0"/>
              <a:t>Anlamlı gruplar</a:t>
            </a:r>
          </a:p>
          <a:p>
            <a:pPr marL="609600" indent="-609600">
              <a:buFont typeface="Wingdings" pitchFamily="2" charset="2"/>
              <a:buAutoNum type="arabicPeriod"/>
              <a:defRPr/>
            </a:pPr>
            <a:r>
              <a:rPr lang="tr-TR" dirty="0" smtClean="0"/>
              <a:t>Belli bir hedefi olan amaçlı gruplar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SALDIRGAN VE SAKİN GRUPLAR</a:t>
            </a:r>
            <a:endParaRPr lang="tr-TR" dirty="0">
              <a:solidFill>
                <a:srgbClr val="FF0000"/>
              </a:solidFill>
            </a:endParaRPr>
          </a:p>
        </p:txBody>
      </p:sp>
      <p:sp>
        <p:nvSpPr>
          <p:cNvPr id="3" name="2 İçerik Yer Tutucusu"/>
          <p:cNvSpPr>
            <a:spLocks noGrp="1"/>
          </p:cNvSpPr>
          <p:nvPr>
            <p:ph idx="1"/>
          </p:nvPr>
        </p:nvSpPr>
        <p:spPr>
          <a:xfrm>
            <a:off x="457200" y="1357298"/>
            <a:ext cx="8229600" cy="5072098"/>
          </a:xfrm>
        </p:spPr>
        <p:txBody>
          <a:bodyPr>
            <a:normAutofit lnSpcReduction="10000"/>
          </a:bodyPr>
          <a:lstStyle/>
          <a:p>
            <a:pPr>
              <a:buNone/>
              <a:defRPr/>
            </a:pPr>
            <a:r>
              <a:rPr lang="tr-TR" dirty="0" smtClean="0"/>
              <a:t>Terör ve şiddet hareketleri yaratarak, devletin siyasi bütünlüğünü bozma ve başkalarına zarar verme amacında olan gruplara </a:t>
            </a:r>
            <a:r>
              <a:rPr lang="tr-TR" dirty="0" smtClean="0">
                <a:solidFill>
                  <a:srgbClr val="FF0000"/>
                </a:solidFill>
              </a:rPr>
              <a:t>SALDIRGAN GRUP </a:t>
            </a:r>
            <a:r>
              <a:rPr lang="tr-TR" dirty="0" smtClean="0"/>
              <a:t>denilmektedir. Bu tür gruplar kendilerine güvenlik güçlerini dahi hedef olarak seçebilirler. Eylemlerini ateşli silah kullanarak gerçekleştirebilir. </a:t>
            </a:r>
          </a:p>
          <a:p>
            <a:pPr>
              <a:buNone/>
              <a:defRPr/>
            </a:pPr>
            <a:r>
              <a:rPr lang="tr-TR" dirty="0" smtClean="0"/>
              <a:t>    </a:t>
            </a:r>
          </a:p>
          <a:p>
            <a:pPr>
              <a:buNone/>
              <a:defRPr/>
            </a:pPr>
            <a:r>
              <a:rPr lang="tr-TR" dirty="0" smtClean="0"/>
              <a:t>    Şiddete başvurmayan ve böyle bir amaç taşımayan gruplar ise </a:t>
            </a:r>
            <a:r>
              <a:rPr lang="tr-TR" dirty="0" smtClean="0">
                <a:solidFill>
                  <a:srgbClr val="FF0000"/>
                </a:solidFill>
              </a:rPr>
              <a:t>SAKİN GRUPLARDIR.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PANİĞE KAPILMIŞ OLAN GRUP</a:t>
            </a:r>
            <a:endParaRPr lang="tr-TR" dirty="0">
              <a:solidFill>
                <a:srgbClr val="FF0000"/>
              </a:solidFill>
            </a:endParaRPr>
          </a:p>
        </p:txBody>
      </p:sp>
      <p:sp>
        <p:nvSpPr>
          <p:cNvPr id="3" name="2 İçerik Yer Tutucusu"/>
          <p:cNvSpPr>
            <a:spLocks noGrp="1"/>
          </p:cNvSpPr>
          <p:nvPr>
            <p:ph idx="1"/>
          </p:nvPr>
        </p:nvSpPr>
        <p:spPr>
          <a:xfrm>
            <a:off x="457200" y="1071546"/>
            <a:ext cx="8472518" cy="5500726"/>
          </a:xfrm>
        </p:spPr>
        <p:txBody>
          <a:bodyPr>
            <a:normAutofit fontScale="92500" lnSpcReduction="10000"/>
          </a:bodyPr>
          <a:lstStyle/>
          <a:p>
            <a:pPr>
              <a:buNone/>
              <a:defRPr/>
            </a:pPr>
            <a:r>
              <a:rPr lang="tr-TR" dirty="0" smtClean="0"/>
              <a:t> Korku, endişe ve paniğin grubu etkisi altına alması halidir. </a:t>
            </a:r>
          </a:p>
          <a:p>
            <a:pPr>
              <a:buNone/>
              <a:defRPr/>
            </a:pPr>
            <a:r>
              <a:rPr lang="tr-TR" dirty="0" smtClean="0"/>
              <a:t>   Mesela bir amaç için bir araya gelmiş topluluk içerisine patlayıcı bir maddenin atılması halinde grup bir korku ve endişe içerisinde ne yaptığını bilemez bir şekilde sağa sola kaçmaya başlaması, yaşanan bu panik neticesinde istenmeyen olayların meydana gelmesi. </a:t>
            </a:r>
          </a:p>
          <a:p>
            <a:pPr>
              <a:buNone/>
              <a:defRPr/>
            </a:pPr>
            <a:r>
              <a:rPr lang="tr-TR" dirty="0" smtClean="0"/>
              <a:t>   Örneğin çocukların ve yaşlıların ezilmesi gibi; böyle bir ortamda güvenlik güçleri yapacağı anonslarla gruba yardımcı olmalı, onları sakinleştirmeye çalışmalıdır.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ANLAMLI  GRUPLAR</a:t>
            </a:r>
            <a:endParaRPr lang="tr-TR" dirty="0">
              <a:solidFill>
                <a:srgbClr val="FF0000"/>
              </a:solidFill>
            </a:endParaRPr>
          </a:p>
        </p:txBody>
      </p:sp>
      <p:sp>
        <p:nvSpPr>
          <p:cNvPr id="3" name="2 İçerik Yer Tutucusu"/>
          <p:cNvSpPr>
            <a:spLocks noGrp="1"/>
          </p:cNvSpPr>
          <p:nvPr>
            <p:ph idx="1"/>
          </p:nvPr>
        </p:nvSpPr>
        <p:spPr>
          <a:xfrm>
            <a:off x="457200" y="1071546"/>
            <a:ext cx="8229600" cy="5572164"/>
          </a:xfrm>
        </p:spPr>
        <p:txBody>
          <a:bodyPr>
            <a:normAutofit fontScale="92500" lnSpcReduction="10000"/>
          </a:bodyPr>
          <a:lstStyle/>
          <a:p>
            <a:pPr>
              <a:buNone/>
              <a:defRPr/>
            </a:pPr>
            <a:r>
              <a:rPr lang="tr-TR" dirty="0" smtClean="0"/>
              <a:t> İlişkiler ve grup üyelerinin davranışları grubun gelenek ve adetlerini korumaya yöneliktir.Aynı dine mensup insanların bir arada ibadet etmeleri gibi.Herhangi bir politikacıyı destekleyen kişilerden oluşan gruplar;Bir olayı anmak ,kutlamak için bir araya gelmiş örgütsel gruplar ,Spor takımlarının taraftar grupları gibi;</a:t>
            </a:r>
          </a:p>
          <a:p>
            <a:pPr>
              <a:buNone/>
              <a:defRPr/>
            </a:pPr>
            <a:r>
              <a:rPr lang="tr-TR" dirty="0" smtClean="0"/>
              <a:t>    Ancak bazı durumlarda bu anlamlı gruplar, mevcut durumlarını koruyamayabilirler.  Örneğin: Bir spor müsabakasını izlemeye gelen, bir amigo etrafında toplanan bir grup taraftar takımlarının küme düşmesi halinde olay çıkarabilirler.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0000"/>
                </a:solidFill>
              </a:rPr>
              <a:t>BELLİ BİR HEDEFİ OLAN     </a:t>
            </a:r>
            <a:br>
              <a:rPr lang="tr-TR" dirty="0" smtClean="0">
                <a:solidFill>
                  <a:srgbClr val="FF0000"/>
                </a:solidFill>
              </a:rPr>
            </a:br>
            <a:r>
              <a:rPr lang="tr-TR" dirty="0" smtClean="0">
                <a:solidFill>
                  <a:srgbClr val="FF0000"/>
                </a:solidFill>
              </a:rPr>
              <a:t>    AMAÇLI GRUPLAR</a:t>
            </a:r>
            <a:endParaRPr lang="tr-TR" dirty="0">
              <a:solidFill>
                <a:srgbClr val="FF0000"/>
              </a:solidFill>
            </a:endParaRPr>
          </a:p>
        </p:txBody>
      </p:sp>
      <p:sp>
        <p:nvSpPr>
          <p:cNvPr id="3" name="2 İçerik Yer Tutucusu"/>
          <p:cNvSpPr>
            <a:spLocks noGrp="1"/>
          </p:cNvSpPr>
          <p:nvPr>
            <p:ph idx="1"/>
          </p:nvPr>
        </p:nvSpPr>
        <p:spPr>
          <a:xfrm>
            <a:off x="457200" y="1600200"/>
            <a:ext cx="8229600" cy="4972072"/>
          </a:xfrm>
        </p:spPr>
        <p:txBody>
          <a:bodyPr/>
          <a:lstStyle/>
          <a:p>
            <a:pPr>
              <a:buNone/>
              <a:defRPr/>
            </a:pPr>
            <a:r>
              <a:rPr lang="tr-TR" dirty="0" smtClean="0"/>
              <a:t>    Önceden </a:t>
            </a:r>
            <a:r>
              <a:rPr lang="tr-TR" u="sng" dirty="0" smtClean="0"/>
              <a:t>planlanmış</a:t>
            </a:r>
            <a:r>
              <a:rPr lang="tr-TR" dirty="0" smtClean="0"/>
              <a:t> bir şekilde;programlı olarak faaliyet yürüten belli bir amacı olan gruplardır. </a:t>
            </a:r>
          </a:p>
          <a:p>
            <a:pPr>
              <a:buNone/>
              <a:defRPr/>
            </a:pPr>
            <a:r>
              <a:rPr lang="tr-TR" dirty="0" smtClean="0"/>
              <a:t>  </a:t>
            </a:r>
          </a:p>
          <a:p>
            <a:pPr>
              <a:buNone/>
              <a:defRPr/>
            </a:pPr>
            <a:r>
              <a:rPr lang="tr-TR" dirty="0" smtClean="0"/>
              <a:t>    Bu tür gruplar amaçlarını gerçekleştirebilmek için yağma hareketleri, boykot, işgal, cenaze kaçırma vb. eylemlerle amaçlarına ulaşmak isteyebilirler.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3300"/>
                </a:solidFill>
              </a:rPr>
              <a:t>GRUBU YÖNLENDİRME</a:t>
            </a:r>
            <a:br>
              <a:rPr lang="tr-TR" b="1" dirty="0" smtClean="0">
                <a:solidFill>
                  <a:srgbClr val="FF3300"/>
                </a:solidFill>
              </a:rPr>
            </a:br>
            <a:r>
              <a:rPr lang="tr-TR" b="1" dirty="0" smtClean="0">
                <a:solidFill>
                  <a:srgbClr val="FF3300"/>
                </a:solidFill>
              </a:rPr>
              <a:t> USULLERİ</a:t>
            </a:r>
            <a:endParaRPr lang="tr-TR" dirty="0"/>
          </a:p>
        </p:txBody>
      </p:sp>
      <p:sp>
        <p:nvSpPr>
          <p:cNvPr id="3" name="2 İçerik Yer Tutucusu"/>
          <p:cNvSpPr>
            <a:spLocks noGrp="1"/>
          </p:cNvSpPr>
          <p:nvPr>
            <p:ph idx="1"/>
          </p:nvPr>
        </p:nvSpPr>
        <p:spPr/>
        <p:txBody>
          <a:bodyPr/>
          <a:lstStyle/>
          <a:p>
            <a:pPr marL="609600" indent="-609600" algn="ctr">
              <a:buNone/>
              <a:defRPr/>
            </a:pPr>
            <a:r>
              <a:rPr lang="tr-TR" dirty="0" smtClean="0"/>
              <a:t>Grup liderinin grubu etkilemesini bazı metot ve  usullerle  yapmaktadır.                               Bir grubu veya topluluğu yönlendirmede izlenen bir takım usuller şunlardır.</a:t>
            </a:r>
          </a:p>
          <a:p>
            <a:pPr marL="609600" indent="-609600" algn="ctr">
              <a:buFont typeface="Wingdings" pitchFamily="2" charset="2"/>
              <a:buAutoNum type="arabicPeriod"/>
              <a:defRPr/>
            </a:pPr>
            <a:r>
              <a:rPr lang="tr-TR" dirty="0" smtClean="0">
                <a:solidFill>
                  <a:srgbClr val="FF0000"/>
                </a:solidFill>
              </a:rPr>
              <a:t>Zor kullanma.</a:t>
            </a:r>
          </a:p>
          <a:p>
            <a:pPr marL="609600" indent="-609600" algn="ctr">
              <a:buFont typeface="Wingdings" pitchFamily="2" charset="2"/>
              <a:buAutoNum type="arabicPeriod"/>
              <a:defRPr/>
            </a:pPr>
            <a:r>
              <a:rPr lang="tr-TR" dirty="0" smtClean="0">
                <a:solidFill>
                  <a:srgbClr val="FF0000"/>
                </a:solidFill>
              </a:rPr>
              <a:t>Ödüllendirme.</a:t>
            </a:r>
          </a:p>
          <a:p>
            <a:pPr marL="609600" indent="-609600" algn="ctr">
              <a:buNone/>
              <a:defRPr/>
            </a:pPr>
            <a:r>
              <a:rPr lang="tr-TR" dirty="0" smtClean="0">
                <a:solidFill>
                  <a:srgbClr val="FF0000"/>
                </a:solidFill>
              </a:rPr>
              <a:t>              3. İkna etme. (İnandırma</a:t>
            </a:r>
            <a:r>
              <a:rPr lang="tr-TR" dirty="0" smtClean="0">
                <a:solidFill>
                  <a:srgbClr val="00B050"/>
                </a:solidFill>
              </a:rPr>
              <a:t>)</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ZOR KULLANMA</a:t>
            </a:r>
            <a:endParaRPr lang="tr-TR" dirty="0">
              <a:solidFill>
                <a:srgbClr val="FF0000"/>
              </a:solidFill>
            </a:endParaRPr>
          </a:p>
        </p:txBody>
      </p:sp>
      <p:sp>
        <p:nvSpPr>
          <p:cNvPr id="3" name="2 İçerik Yer Tutucusu"/>
          <p:cNvSpPr>
            <a:spLocks noGrp="1"/>
          </p:cNvSpPr>
          <p:nvPr>
            <p:ph idx="1"/>
          </p:nvPr>
        </p:nvSpPr>
        <p:spPr/>
        <p:txBody>
          <a:bodyPr/>
          <a:lstStyle/>
          <a:p>
            <a:r>
              <a:rPr lang="tr-TR" dirty="0" smtClean="0"/>
              <a:t>Grup içerisinde bir takım kurallar vardır. Bu kurallara uymayanlara karşı grup bir takım yaptırımlar uygulayabilir. Grup üyesini grup dışına itebilir, Şantaj, Tehdit, İşkence ve Kötü muamelede bulunabilir.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381000"/>
            <a:ext cx="8534400" cy="5749925"/>
          </a:xfrm>
        </p:spPr>
        <p:txBody>
          <a:bodyPr/>
          <a:lstStyle/>
          <a:p>
            <a:pPr>
              <a:defRPr/>
            </a:pPr>
            <a:r>
              <a:rPr lang="tr-TR" dirty="0" smtClean="0"/>
              <a:t>Kalabalık yönetimini anlamak için Toplum,Grup ve Kalabalığın ne demek olduğunu iyi anlamamız gerekir.</a:t>
            </a:r>
          </a:p>
          <a:p>
            <a:pPr>
              <a:defRPr/>
            </a:pPr>
            <a:r>
              <a:rPr lang="tr-TR" dirty="0" smtClean="0">
                <a:solidFill>
                  <a:srgbClr val="FF0000"/>
                </a:solidFill>
              </a:rPr>
              <a:t>TOPLUM :</a:t>
            </a:r>
            <a:r>
              <a:rPr lang="tr-TR" dirty="0" smtClean="0"/>
              <a:t> Sınırları belli bir doğal çevrede ortak amaçlar için bir araya gelen,birbiri ile kurumsallaşmış ilişki iş birliği ve dayanışma içinde olan insanlardan oluşan kümelerdir. Diğer bir tanımı : Belirli bir bölgede yaşayan insanlardan oluşmuş üyelerin(fertlerin ) ortak bir yaşayış tarzını bölüştükleri en büyük insan grubudur.</a:t>
            </a:r>
          </a:p>
          <a:p>
            <a:pPr>
              <a:buFont typeface="Wingdings" pitchFamily="2" charset="2"/>
              <a:buNone/>
              <a:defRPr/>
            </a:pPr>
            <a:endParaRPr lang="tr-TR" dirty="0"/>
          </a:p>
        </p:txBody>
      </p:sp>
      <p:sp>
        <p:nvSpPr>
          <p:cNvPr id="2" name="1 Slayt Numarası Yer Tutucusu"/>
          <p:cNvSpPr>
            <a:spLocks noGrp="1"/>
          </p:cNvSpPr>
          <p:nvPr>
            <p:ph type="sldNum" sz="quarter" idx="12"/>
          </p:nvPr>
        </p:nvSpPr>
        <p:spPr/>
        <p:txBody>
          <a:bodyPr/>
          <a:lstStyle/>
          <a:p>
            <a:pPr>
              <a:defRPr/>
            </a:pPr>
            <a:fld id="{1CD8DC65-0B16-40AC-856D-D30E81C15AD4}" type="slidenum">
              <a:rPr lang="tr-TR" smtClean="0"/>
              <a:pPr>
                <a:defRPr/>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ÖDÜLLENDİRME</a:t>
            </a:r>
            <a:endParaRPr lang="tr-TR" dirty="0">
              <a:solidFill>
                <a:srgbClr val="FF0000"/>
              </a:solidFill>
            </a:endParaRPr>
          </a:p>
        </p:txBody>
      </p:sp>
      <p:sp>
        <p:nvSpPr>
          <p:cNvPr id="3" name="2 İçerik Yer Tutucusu"/>
          <p:cNvSpPr>
            <a:spLocks noGrp="1"/>
          </p:cNvSpPr>
          <p:nvPr>
            <p:ph idx="1"/>
          </p:nvPr>
        </p:nvSpPr>
        <p:spPr/>
        <p:txBody>
          <a:bodyPr>
            <a:normAutofit fontScale="92500"/>
          </a:bodyPr>
          <a:lstStyle/>
          <a:p>
            <a:pPr>
              <a:buNone/>
              <a:defRPr/>
            </a:pPr>
            <a:r>
              <a:rPr lang="tr-TR" dirty="0" smtClean="0"/>
              <a:t> Ödüllendirme maddi veya manevi olabilir. Grubun yapısına göre kimi gruplar manevi dinamiklerle, kimi gruplarda  maddi dinamiklerle desteklenir.Lider grup üyelerini iyi tanıdığı için kimin ne ihtiyacı olduğunu bilir ve buna hareket eder.</a:t>
            </a:r>
          </a:p>
          <a:p>
            <a:pPr>
              <a:buNone/>
              <a:defRPr/>
            </a:pPr>
            <a:r>
              <a:rPr lang="tr-TR" dirty="0" smtClean="0"/>
              <a:t>  ÖRNEĞİN: Yapmış olduğu çalışmalar neticesinde bazı gruplara cennet </a:t>
            </a:r>
            <a:r>
              <a:rPr lang="tr-TR" dirty="0" err="1" smtClean="0"/>
              <a:t>vaad</a:t>
            </a:r>
            <a:r>
              <a:rPr lang="tr-TR" dirty="0" smtClean="0"/>
              <a:t> edilirken kimi gruplara para gibi maddi vaatlerde bulunabilirler.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İKNA ETME (İNANDIRMA)</a:t>
            </a:r>
            <a:endParaRPr lang="tr-TR" dirty="0">
              <a:solidFill>
                <a:srgbClr val="FF0000"/>
              </a:solidFill>
            </a:endParaRPr>
          </a:p>
        </p:txBody>
      </p:sp>
      <p:sp>
        <p:nvSpPr>
          <p:cNvPr id="3" name="2 İçerik Yer Tutucusu"/>
          <p:cNvSpPr>
            <a:spLocks noGrp="1"/>
          </p:cNvSpPr>
          <p:nvPr>
            <p:ph idx="1"/>
          </p:nvPr>
        </p:nvSpPr>
        <p:spPr>
          <a:xfrm>
            <a:off x="457200" y="1142984"/>
            <a:ext cx="8229600" cy="4983179"/>
          </a:xfrm>
        </p:spPr>
        <p:txBody>
          <a:bodyPr>
            <a:normAutofit lnSpcReduction="10000"/>
          </a:bodyPr>
          <a:lstStyle/>
          <a:p>
            <a:pPr>
              <a:buNone/>
              <a:defRPr/>
            </a:pPr>
            <a:r>
              <a:rPr lang="tr-TR" dirty="0" smtClean="0"/>
              <a:t>Lider grup içerisinde bir  karizması bulunan, heyecanlı konuşmalar yapan, üyeleri eylemsel olarak aktif hale getiren kişidir. Bu bağlamda bu özelliklerini kullanarak grubu etkileme içerisine girmektedir.</a:t>
            </a:r>
          </a:p>
          <a:p>
            <a:pPr>
              <a:buNone/>
              <a:defRPr/>
            </a:pPr>
            <a:r>
              <a:rPr lang="tr-TR" dirty="0" smtClean="0"/>
              <a:t> Heyecanı yüksek düzeyde tutmak,çevreye güçlü görünmek yapılacak şeyleri açıklamak eylemlerini haklı göstermek ve desteklendirdiklerine üyeleri ve çevreyi inandırmak için yapılan  konuşmalardır.</a:t>
            </a:r>
          </a:p>
          <a:p>
            <a:pPr>
              <a:buNone/>
              <a:defRPr/>
            </a:pPr>
            <a:endParaRPr lang="tr-TR" dirty="0" smtClean="0"/>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258204" cy="1274786"/>
          </a:xfrm>
        </p:spPr>
        <p:txBody>
          <a:bodyPr>
            <a:normAutofit fontScale="90000"/>
          </a:bodyPr>
          <a:lstStyle/>
          <a:p>
            <a:r>
              <a:rPr lang="tr-TR" dirty="0" smtClean="0">
                <a:solidFill>
                  <a:srgbClr val="FF3300"/>
                </a:solidFill>
              </a:rPr>
              <a:t/>
            </a:r>
            <a:br>
              <a:rPr lang="tr-TR" dirty="0" smtClean="0">
                <a:solidFill>
                  <a:srgbClr val="FF3300"/>
                </a:solidFill>
              </a:rPr>
            </a:br>
            <a:r>
              <a:rPr lang="tr-TR" dirty="0" smtClean="0">
                <a:solidFill>
                  <a:srgbClr val="FF0000"/>
                </a:solidFill>
              </a:rPr>
              <a:t>KALABALIKTAKİ BİREYLERİN GENEL PSİKOLOJİK DURUMLARI</a:t>
            </a:r>
            <a:r>
              <a:rPr lang="tr-TR" dirty="0" smtClean="0">
                <a:solidFill>
                  <a:srgbClr val="FF3300"/>
                </a:solidFill>
              </a:rPr>
              <a:t/>
            </a:r>
            <a:br>
              <a:rPr lang="tr-TR" dirty="0" smtClean="0">
                <a:solidFill>
                  <a:srgbClr val="FF3300"/>
                </a:solidFill>
              </a:rPr>
            </a:br>
            <a:endParaRPr lang="tr-TR" dirty="0"/>
          </a:p>
        </p:txBody>
      </p:sp>
      <p:sp>
        <p:nvSpPr>
          <p:cNvPr id="3" name="2 İçerik Yer Tutucusu"/>
          <p:cNvSpPr>
            <a:spLocks noGrp="1"/>
          </p:cNvSpPr>
          <p:nvPr>
            <p:ph idx="1"/>
          </p:nvPr>
        </p:nvSpPr>
        <p:spPr/>
        <p:txBody>
          <a:bodyPr>
            <a:normAutofit fontScale="92500" lnSpcReduction="20000"/>
          </a:bodyPr>
          <a:lstStyle/>
          <a:p>
            <a:pPr algn="just">
              <a:lnSpc>
                <a:spcPct val="160000"/>
              </a:lnSpc>
            </a:pPr>
            <a:r>
              <a:rPr lang="tr-TR" dirty="0" smtClean="0"/>
              <a:t>-Bilinçli hareketin kaybolmaya başlaması,</a:t>
            </a:r>
          </a:p>
          <a:p>
            <a:pPr algn="just">
              <a:lnSpc>
                <a:spcPct val="160000"/>
              </a:lnSpc>
            </a:pPr>
            <a:r>
              <a:rPr lang="tr-TR" dirty="0" smtClean="0"/>
              <a:t>-Söylem ve eylem birliğinin oluşması,</a:t>
            </a:r>
          </a:p>
          <a:p>
            <a:pPr algn="just">
              <a:lnSpc>
                <a:spcPct val="160000"/>
              </a:lnSpc>
            </a:pPr>
            <a:r>
              <a:rPr lang="tr-TR" dirty="0" smtClean="0"/>
              <a:t>-Duygusal hareket etme eğiliminin artması,</a:t>
            </a:r>
          </a:p>
          <a:p>
            <a:pPr algn="just">
              <a:lnSpc>
                <a:spcPct val="160000"/>
              </a:lnSpc>
            </a:pPr>
            <a:r>
              <a:rPr lang="tr-TR" dirty="0" smtClean="0"/>
              <a:t>-Düşüncenin hemen davranışa dönüştürülmesi isteği,</a:t>
            </a:r>
          </a:p>
          <a:p>
            <a:pPr algn="just">
              <a:lnSpc>
                <a:spcPct val="160000"/>
              </a:lnSpc>
            </a:pPr>
            <a:r>
              <a:rPr lang="tr-TR" dirty="0" smtClean="0"/>
              <a:t>-Bastırılmış duygu ve düşüncelerin ortaya çıkması,</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3300"/>
                </a:solidFill>
              </a:rPr>
              <a:t>KALABALIK</a:t>
            </a:r>
            <a:br>
              <a:rPr lang="tr-TR" dirty="0" smtClean="0">
                <a:solidFill>
                  <a:srgbClr val="FF3300"/>
                </a:solidFill>
              </a:rPr>
            </a:br>
            <a:endParaRPr lang="tr-TR" dirty="0"/>
          </a:p>
        </p:txBody>
      </p:sp>
      <p:sp>
        <p:nvSpPr>
          <p:cNvPr id="3" name="2 İçerik Yer Tutucusu"/>
          <p:cNvSpPr>
            <a:spLocks noGrp="1"/>
          </p:cNvSpPr>
          <p:nvPr>
            <p:ph idx="1"/>
          </p:nvPr>
        </p:nvSpPr>
        <p:spPr>
          <a:xfrm>
            <a:off x="457200" y="785794"/>
            <a:ext cx="8229600" cy="5340369"/>
          </a:xfrm>
        </p:spPr>
        <p:txBody>
          <a:bodyPr/>
          <a:lstStyle/>
          <a:p>
            <a:r>
              <a:rPr lang="tr-TR" dirty="0" smtClean="0"/>
              <a:t>Birbirlerinden habersiz, belli bir amacı,  bir plan ve programları, liderleri ve etkileşimleri  olmayan insanların tesadüfen geçici bir süre için bir araya gelmeleriyle oluşan insan yığınlarına denir.</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Kalabalıklar belli bir amacı olmayan insanlardan oluşabileceği gibi belli bir alana ilgi duyan insanların bir araya gelmeleriyle de oluşabilir.  Nikah törenlerinde insanların bir araya gelmeleri gibi.</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1480"/>
            <a:ext cx="8229600" cy="642942"/>
          </a:xfrm>
        </p:spPr>
        <p:txBody>
          <a:bodyPr>
            <a:normAutofit fontScale="90000"/>
          </a:bodyPr>
          <a:lstStyle/>
          <a:p>
            <a:r>
              <a:rPr lang="tr-TR" dirty="0" smtClean="0">
                <a:solidFill>
                  <a:srgbClr val="FF3300"/>
                </a:solidFill>
              </a:rPr>
              <a:t>KALABALIK</a:t>
            </a:r>
            <a:br>
              <a:rPr lang="tr-TR" dirty="0" smtClean="0">
                <a:solidFill>
                  <a:srgbClr val="FF3300"/>
                </a:solidFill>
              </a:rPr>
            </a:br>
            <a:endParaRPr lang="tr-TR" dirty="0"/>
          </a:p>
        </p:txBody>
      </p:sp>
      <p:sp>
        <p:nvSpPr>
          <p:cNvPr id="3" name="2 İçerik Yer Tutucusu"/>
          <p:cNvSpPr>
            <a:spLocks noGrp="1"/>
          </p:cNvSpPr>
          <p:nvPr>
            <p:ph idx="1"/>
          </p:nvPr>
        </p:nvSpPr>
        <p:spPr/>
        <p:txBody>
          <a:bodyPr>
            <a:normAutofit fontScale="92500" lnSpcReduction="10000"/>
          </a:bodyPr>
          <a:lstStyle/>
          <a:p>
            <a:pPr algn="just">
              <a:lnSpc>
                <a:spcPct val="130000"/>
              </a:lnSpc>
            </a:pPr>
            <a:r>
              <a:rPr lang="tr-TR" dirty="0" smtClean="0"/>
              <a:t>Kalabalıklarda ilk başlarda lider ve statü yoktur. İçlerinden beliren bir kişi ortaya çıkar. Önce küçük bir kesim, sonra büyük bir kitle bu öneriye katılarak o kişiyi lider olarak benimser.</a:t>
            </a:r>
            <a:r>
              <a:rPr lang="tr-TR" dirty="0" smtClean="0">
                <a:solidFill>
                  <a:schemeClr val="accent1"/>
                </a:solidFill>
              </a:rPr>
              <a:t> </a:t>
            </a:r>
            <a:r>
              <a:rPr lang="tr-TR" dirty="0" smtClean="0"/>
              <a:t>Bu kişiye </a:t>
            </a:r>
            <a:r>
              <a:rPr lang="tr-TR" dirty="0" smtClean="0">
                <a:solidFill>
                  <a:schemeClr val="accent1"/>
                </a:solidFill>
              </a:rPr>
              <a:t>”</a:t>
            </a:r>
            <a:r>
              <a:rPr lang="tr-TR" dirty="0" smtClean="0">
                <a:solidFill>
                  <a:schemeClr val="hlink"/>
                </a:solidFill>
              </a:rPr>
              <a:t>İLK </a:t>
            </a:r>
            <a:r>
              <a:rPr lang="tr-TR" dirty="0" err="1" smtClean="0">
                <a:solidFill>
                  <a:schemeClr val="hlink"/>
                </a:solidFill>
              </a:rPr>
              <a:t>ÖNDER</a:t>
            </a:r>
            <a:r>
              <a:rPr lang="tr-TR" dirty="0" err="1" smtClean="0">
                <a:solidFill>
                  <a:schemeClr val="accent1"/>
                </a:solidFill>
              </a:rPr>
              <a:t>”denir</a:t>
            </a:r>
            <a:r>
              <a:rPr lang="tr-TR" dirty="0" smtClean="0">
                <a:solidFill>
                  <a:schemeClr val="accent1"/>
                </a:solidFill>
              </a:rPr>
              <a:t>.</a:t>
            </a:r>
          </a:p>
          <a:p>
            <a:pPr algn="just">
              <a:lnSpc>
                <a:spcPct val="160000"/>
              </a:lnSpc>
            </a:pPr>
            <a:r>
              <a:rPr lang="tr-TR" dirty="0" smtClean="0"/>
              <a:t>Öneriye ilk cevap veren kümeye de </a:t>
            </a:r>
            <a:r>
              <a:rPr lang="tr-TR" dirty="0" smtClean="0">
                <a:solidFill>
                  <a:schemeClr val="accent1"/>
                </a:solidFill>
              </a:rPr>
              <a:t>“</a:t>
            </a:r>
            <a:r>
              <a:rPr lang="tr-TR" dirty="0" smtClean="0">
                <a:solidFill>
                  <a:schemeClr val="hlink"/>
                </a:solidFill>
              </a:rPr>
              <a:t>ÇEKİRDEK KÜME</a:t>
            </a:r>
            <a:r>
              <a:rPr lang="tr-TR" dirty="0" smtClean="0">
                <a:solidFill>
                  <a:schemeClr val="accent1"/>
                </a:solidFill>
              </a:rPr>
              <a:t>” denir.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1143000"/>
          </a:xfrm>
        </p:spPr>
        <p:txBody>
          <a:bodyPr>
            <a:normAutofit fontScale="90000"/>
          </a:bodyPr>
          <a:lstStyle/>
          <a:p>
            <a:r>
              <a:rPr lang="tr-TR" dirty="0" smtClean="0">
                <a:solidFill>
                  <a:srgbClr val="FF0000"/>
                </a:solidFill>
              </a:rPr>
              <a:t>KALABALIĞIN ÖZELLİKLERİ</a:t>
            </a:r>
            <a:br>
              <a:rPr lang="tr-TR" dirty="0" smtClean="0">
                <a:solidFill>
                  <a:srgbClr val="FF0000"/>
                </a:solidFill>
              </a:rPr>
            </a:br>
            <a:endParaRPr lang="tr-TR" dirty="0"/>
          </a:p>
        </p:txBody>
      </p:sp>
      <p:sp>
        <p:nvSpPr>
          <p:cNvPr id="3" name="2 İçerik Yer Tutucusu"/>
          <p:cNvSpPr>
            <a:spLocks noGrp="1"/>
          </p:cNvSpPr>
          <p:nvPr>
            <p:ph idx="1"/>
          </p:nvPr>
        </p:nvSpPr>
        <p:spPr>
          <a:xfrm>
            <a:off x="457200" y="928670"/>
            <a:ext cx="8229600" cy="5197493"/>
          </a:xfrm>
        </p:spPr>
        <p:txBody>
          <a:bodyPr>
            <a:normAutofit fontScale="85000" lnSpcReduction="10000"/>
          </a:bodyPr>
          <a:lstStyle/>
          <a:p>
            <a:pPr algn="just">
              <a:lnSpc>
                <a:spcPct val="120000"/>
              </a:lnSpc>
              <a:buFont typeface="Wingdings" pitchFamily="2" charset="2"/>
              <a:buNone/>
            </a:pPr>
            <a:r>
              <a:rPr lang="tr-TR" dirty="0" smtClean="0"/>
              <a:t>1. Kanunlara genelde saygılıdırlar. </a:t>
            </a:r>
          </a:p>
          <a:p>
            <a:pPr algn="just">
              <a:lnSpc>
                <a:spcPct val="120000"/>
              </a:lnSpc>
              <a:buFont typeface="Wingdings" pitchFamily="2" charset="2"/>
              <a:buNone/>
            </a:pPr>
            <a:r>
              <a:rPr lang="tr-TR" dirty="0" smtClean="0"/>
              <a:t>2. Aralarında iş bölümü yoktur.</a:t>
            </a:r>
          </a:p>
          <a:p>
            <a:pPr algn="just">
              <a:lnSpc>
                <a:spcPct val="120000"/>
              </a:lnSpc>
              <a:buFont typeface="Wingdings" pitchFamily="2" charset="2"/>
              <a:buNone/>
            </a:pPr>
            <a:r>
              <a:rPr lang="tr-TR" dirty="0" smtClean="0"/>
              <a:t>3.Kalabalıklar tesadüfen bir araya gelmişlerdir.                                             4.Birbirlerini tanımazlar.</a:t>
            </a:r>
          </a:p>
          <a:p>
            <a:pPr algn="just">
              <a:lnSpc>
                <a:spcPct val="120000"/>
              </a:lnSpc>
              <a:buFont typeface="Wingdings" pitchFamily="2" charset="2"/>
              <a:buNone/>
            </a:pPr>
            <a:r>
              <a:rPr lang="tr-TR" dirty="0" smtClean="0"/>
              <a:t>5.Ortak yönleri sadece gelip geçici heyecan  paylaşmalarıdır. </a:t>
            </a:r>
          </a:p>
          <a:p>
            <a:pPr algn="just">
              <a:lnSpc>
                <a:spcPct val="120000"/>
              </a:lnSpc>
              <a:buFont typeface="Wingdings" pitchFamily="2" charset="2"/>
              <a:buNone/>
            </a:pPr>
            <a:r>
              <a:rPr lang="tr-TR" dirty="0" smtClean="0"/>
              <a:t>6. Aralarında eylem birliği yoktur.</a:t>
            </a:r>
          </a:p>
          <a:p>
            <a:pPr algn="just">
              <a:lnSpc>
                <a:spcPct val="120000"/>
              </a:lnSpc>
              <a:buFont typeface="Wingdings" pitchFamily="2" charset="2"/>
              <a:buNone/>
            </a:pPr>
            <a:r>
              <a:rPr lang="tr-TR" dirty="0" smtClean="0"/>
              <a:t>7. Liderleri yoktur.</a:t>
            </a:r>
          </a:p>
          <a:p>
            <a:pPr algn="just">
              <a:lnSpc>
                <a:spcPct val="120000"/>
              </a:lnSpc>
              <a:buFont typeface="Wingdings" pitchFamily="2" charset="2"/>
              <a:buNone/>
            </a:pPr>
            <a:r>
              <a:rPr lang="tr-TR" dirty="0" smtClean="0"/>
              <a:t>8. Olayların gelişimi konusunda hassastırlar. </a:t>
            </a:r>
          </a:p>
          <a:p>
            <a:pPr algn="just">
              <a:lnSpc>
                <a:spcPct val="120000"/>
              </a:lnSpc>
              <a:buFont typeface="Wingdings" pitchFamily="2" charset="2"/>
              <a:buNone/>
            </a:pPr>
            <a:r>
              <a:rPr lang="tr-TR" dirty="0" smtClean="0"/>
              <a:t>9. Ender olarak kanunsuz eylemlere itilebilirler.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00"/>
                </a:solidFill>
              </a:rPr>
              <a:t>KALABALIĞIN ÖZELLİKLERİ</a:t>
            </a:r>
            <a:endParaRPr lang="tr-TR" dirty="0"/>
          </a:p>
        </p:txBody>
      </p:sp>
      <p:sp>
        <p:nvSpPr>
          <p:cNvPr id="3" name="2 İçerik Yer Tutucusu"/>
          <p:cNvSpPr>
            <a:spLocks noGrp="1"/>
          </p:cNvSpPr>
          <p:nvPr>
            <p:ph idx="1"/>
          </p:nvPr>
        </p:nvSpPr>
        <p:spPr/>
        <p:txBody>
          <a:bodyPr/>
          <a:lstStyle/>
          <a:p>
            <a:r>
              <a:rPr lang="tr-TR" dirty="0" smtClean="0"/>
              <a:t>Bu özellikler göz önüne alındığında güvenlik güçleri kalabalıklara karşı son derece duyarlı ve hassas davranmak zorundadır.</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0000"/>
                </a:solidFill>
              </a:rPr>
              <a:t>KALABALIĞIN DENETİMİ </a:t>
            </a:r>
            <a:br>
              <a:rPr lang="tr-TR" dirty="0" smtClean="0">
                <a:solidFill>
                  <a:srgbClr val="FF0000"/>
                </a:solidFill>
              </a:rPr>
            </a:br>
            <a:endParaRPr lang="tr-TR" dirty="0"/>
          </a:p>
        </p:txBody>
      </p:sp>
      <p:sp>
        <p:nvSpPr>
          <p:cNvPr id="3" name="2 İçerik Yer Tutucusu"/>
          <p:cNvSpPr>
            <a:spLocks noGrp="1"/>
          </p:cNvSpPr>
          <p:nvPr>
            <p:ph idx="1"/>
          </p:nvPr>
        </p:nvSpPr>
        <p:spPr>
          <a:xfrm>
            <a:off x="457200" y="785794"/>
            <a:ext cx="8229600" cy="5786478"/>
          </a:xfrm>
        </p:spPr>
        <p:txBody>
          <a:bodyPr/>
          <a:lstStyle/>
          <a:p>
            <a:pPr algn="just">
              <a:lnSpc>
                <a:spcPct val="90000"/>
              </a:lnSpc>
            </a:pPr>
            <a:r>
              <a:rPr lang="tr-TR" dirty="0" smtClean="0"/>
              <a:t>1. Başlayan olaya dahil bireyleri, kalabalık önemli ölçüde bir birlik kurmadan götürmek veya tecrit etmek.</a:t>
            </a:r>
          </a:p>
          <a:p>
            <a:pPr algn="just">
              <a:lnSpc>
                <a:spcPct val="90000"/>
              </a:lnSpc>
            </a:pPr>
            <a:r>
              <a:rPr lang="tr-TR" dirty="0" smtClean="0"/>
              <a:t>2. Kalabalığı küçük birimlere  bölerek, sürü haline gelme sırasında haberleşmeyi kesmek.</a:t>
            </a:r>
          </a:p>
          <a:p>
            <a:pPr algn="just">
              <a:lnSpc>
                <a:spcPct val="90000"/>
              </a:lnSpc>
            </a:pPr>
            <a:r>
              <a:rPr lang="tr-TR" dirty="0" smtClean="0"/>
              <a:t>3. Eğer kuvvete başvurmadan yapılabilirse, kalabalık önderlerini götürmek.</a:t>
            </a:r>
          </a:p>
          <a:p>
            <a:pPr algn="just">
              <a:lnSpc>
                <a:spcPct val="90000"/>
              </a:lnSpc>
            </a:pPr>
            <a:r>
              <a:rPr lang="tr-TR" dirty="0" smtClean="0"/>
              <a:t>4. Kalabalığın dikkatini, odaklaştığı noktadan ayırıp başka noktalara dağıtmak.</a:t>
            </a:r>
          </a:p>
          <a:p>
            <a:pPr algn="just">
              <a:lnSpc>
                <a:spcPct val="90000"/>
              </a:lnSpc>
            </a:pPr>
            <a:r>
              <a:rPr lang="tr-TR" dirty="0" smtClean="0"/>
              <a:t>5. Kalabalığı tecrit ederek yayılmasını ve güçlenmesini önlemek.</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96908"/>
          </a:xfrm>
        </p:spPr>
        <p:txBody>
          <a:bodyPr/>
          <a:lstStyle/>
          <a:p>
            <a:r>
              <a:rPr lang="tr-TR" dirty="0" smtClean="0">
                <a:solidFill>
                  <a:srgbClr val="FF0000"/>
                </a:solidFill>
              </a:rPr>
              <a:t>KALABALIK PSİKOLOJİSİ</a:t>
            </a:r>
            <a:endParaRPr lang="tr-TR" dirty="0"/>
          </a:p>
        </p:txBody>
      </p:sp>
      <p:sp>
        <p:nvSpPr>
          <p:cNvPr id="3" name="2 İçerik Yer Tutucusu"/>
          <p:cNvSpPr>
            <a:spLocks noGrp="1"/>
          </p:cNvSpPr>
          <p:nvPr>
            <p:ph idx="1"/>
          </p:nvPr>
        </p:nvSpPr>
        <p:spPr>
          <a:xfrm>
            <a:off x="457200" y="1214422"/>
            <a:ext cx="8229600" cy="4911741"/>
          </a:xfrm>
        </p:spPr>
        <p:txBody>
          <a:bodyPr>
            <a:normAutofit fontScale="92500" lnSpcReduction="10000"/>
          </a:bodyPr>
          <a:lstStyle/>
          <a:p>
            <a:pPr algn="just">
              <a:lnSpc>
                <a:spcPct val="120000"/>
              </a:lnSpc>
            </a:pPr>
            <a:r>
              <a:rPr lang="tr-TR" dirty="0" smtClean="0"/>
              <a:t>"Kalabalık Psikolojisi" deyimi, bir kalabalıktaki insanların psikolojisi anlamına gelir. Bir kalabalık içerisinde bulunan bireyler, tek başlarına olduklarından farklı bir ruhsal durum içine girmektedirler </a:t>
            </a:r>
          </a:p>
          <a:p>
            <a:pPr algn="just">
              <a:lnSpc>
                <a:spcPct val="120000"/>
              </a:lnSpc>
            </a:pPr>
            <a:r>
              <a:rPr lang="tr-TR" dirty="0" smtClean="0"/>
              <a:t>Bireylerin bir kalabalık halinde toplanması, bireyi aşan yeni bir varlığın, bir "toplum ruhunun" doğmasına yol açar. Bilinç dışı bir niteliği olan bu ruh, içgüdüsel etkenleri de içerir.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152400" y="304800"/>
            <a:ext cx="8686800" cy="6324600"/>
          </a:xfrm>
        </p:spPr>
        <p:txBody>
          <a:bodyPr/>
          <a:lstStyle/>
          <a:p>
            <a:pPr>
              <a:defRPr/>
            </a:pPr>
            <a:r>
              <a:rPr lang="tr-TR" dirty="0" smtClean="0"/>
              <a:t>Şuurlu ve teşkilatlanma bağları ve karşılıklı görevleri bulunan insan yığınlarıdır.</a:t>
            </a:r>
          </a:p>
          <a:p>
            <a:pPr>
              <a:buFont typeface="Wingdings" pitchFamily="2" charset="2"/>
              <a:buNone/>
              <a:defRPr/>
            </a:pPr>
            <a:r>
              <a:rPr lang="tr-TR" dirty="0" smtClean="0"/>
              <a:t>    Örnek : Türk toplumu.</a:t>
            </a:r>
          </a:p>
          <a:p>
            <a:pPr>
              <a:buFont typeface="Wingdings" pitchFamily="2" charset="2"/>
              <a:buNone/>
              <a:defRPr/>
            </a:pPr>
            <a:r>
              <a:rPr lang="tr-TR" dirty="0" smtClean="0"/>
              <a:t>    Toplumun bu tanımlara göre Özellikleri şunlardır.</a:t>
            </a:r>
          </a:p>
          <a:p>
            <a:pPr>
              <a:buFont typeface="Wingdings" pitchFamily="2" charset="2"/>
              <a:buNone/>
              <a:defRPr/>
            </a:pPr>
            <a:r>
              <a:rPr lang="tr-TR" dirty="0" smtClean="0"/>
              <a:t>    1. Sınırları belli belirli bir bölgede yaşamak.</a:t>
            </a:r>
          </a:p>
          <a:p>
            <a:pPr>
              <a:buFont typeface="Wingdings" pitchFamily="2" charset="2"/>
              <a:buNone/>
              <a:defRPr/>
            </a:pPr>
            <a:r>
              <a:rPr lang="tr-TR" dirty="0" smtClean="0"/>
              <a:t>    2. Şuurlu ve teşkilatlanma bağlarının olması</a:t>
            </a:r>
          </a:p>
          <a:p>
            <a:pPr>
              <a:buFont typeface="Wingdings" pitchFamily="2" charset="2"/>
              <a:buNone/>
              <a:defRPr/>
            </a:pPr>
            <a:r>
              <a:rPr lang="tr-TR" dirty="0" smtClean="0"/>
              <a:t>    3. Ortak bir yaşayış tarzının olması</a:t>
            </a:r>
          </a:p>
          <a:p>
            <a:pPr>
              <a:buFont typeface="Wingdings" pitchFamily="2" charset="2"/>
              <a:buNone/>
              <a:defRPr/>
            </a:pPr>
            <a:r>
              <a:rPr lang="tr-TR" dirty="0" smtClean="0"/>
              <a:t>    4. En büyük insan yığınının olması.   </a:t>
            </a:r>
          </a:p>
          <a:p>
            <a:pPr>
              <a:buFont typeface="Wingdings" pitchFamily="2" charset="2"/>
              <a:buNone/>
              <a:defRPr/>
            </a:pPr>
            <a:endParaRPr lang="tr-TR" dirty="0" smtClean="0"/>
          </a:p>
          <a:p>
            <a:pPr>
              <a:buFont typeface="Wingdings" pitchFamily="2" charset="2"/>
              <a:buNone/>
              <a:defRPr/>
            </a:pPr>
            <a:endParaRPr lang="tr-TR" dirty="0" smtClean="0"/>
          </a:p>
          <a:p>
            <a:pPr>
              <a:buFont typeface="Wingdings" pitchFamily="2" charset="2"/>
              <a:buNone/>
              <a:defRPr/>
            </a:pPr>
            <a:endParaRPr lang="tr-TR" dirty="0"/>
          </a:p>
        </p:txBody>
      </p:sp>
      <p:sp>
        <p:nvSpPr>
          <p:cNvPr id="4" name="3 Slayt Numarası Yer Tutucusu"/>
          <p:cNvSpPr>
            <a:spLocks noGrp="1"/>
          </p:cNvSpPr>
          <p:nvPr>
            <p:ph type="sldNum" sz="quarter" idx="12"/>
          </p:nvPr>
        </p:nvSpPr>
        <p:spPr/>
        <p:txBody>
          <a:bodyPr/>
          <a:lstStyle/>
          <a:p>
            <a:pPr>
              <a:defRPr/>
            </a:pPr>
            <a:fld id="{90538A65-49AD-48D1-B3F6-FE520DA3DAC1}" type="slidenum">
              <a:rPr lang="tr-TR" smtClean="0"/>
              <a:pPr>
                <a:defRPr/>
              </a:pPr>
              <a:t>3</a:t>
            </a:fld>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KALABALIK PSİKOLOJİSİ</a:t>
            </a:r>
            <a:endParaRPr lang="tr-TR" dirty="0"/>
          </a:p>
        </p:txBody>
      </p:sp>
      <p:sp>
        <p:nvSpPr>
          <p:cNvPr id="3" name="2 İçerik Yer Tutucusu"/>
          <p:cNvSpPr>
            <a:spLocks noGrp="1"/>
          </p:cNvSpPr>
          <p:nvPr>
            <p:ph idx="1"/>
          </p:nvPr>
        </p:nvSpPr>
        <p:spPr>
          <a:xfrm>
            <a:off x="457200" y="1714488"/>
            <a:ext cx="8229600" cy="4929222"/>
          </a:xfrm>
        </p:spPr>
        <p:txBody>
          <a:bodyPr/>
          <a:lstStyle/>
          <a:p>
            <a:r>
              <a:rPr lang="tr-TR" dirty="0" smtClean="0"/>
              <a:t>Kalabalık Psikolojisi, toplum içinde yaşayan kişilerden oluşan bir topluluğun, duygu, düşünce inanç ve davranışlarının, toplumsal kurallar ve toplumdaki diğer bireyler ve gruplar karşısında ne şekilde etkilenip yön değiştirdiğini açıklamaya çalışan bir alandır.</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FF0000"/>
                </a:solidFill>
              </a:rPr>
              <a:t> KALABALIK PSİKOLOJİSİ</a:t>
            </a:r>
            <a:br>
              <a:rPr lang="tr-TR" dirty="0" smtClean="0">
                <a:solidFill>
                  <a:srgbClr val="FF0000"/>
                </a:solidFill>
              </a:rPr>
            </a:br>
            <a:endParaRPr lang="tr-TR" dirty="0"/>
          </a:p>
        </p:txBody>
      </p:sp>
      <p:sp>
        <p:nvSpPr>
          <p:cNvPr id="3" name="2 İçerik Yer Tutucusu"/>
          <p:cNvSpPr>
            <a:spLocks noGrp="1"/>
          </p:cNvSpPr>
          <p:nvPr>
            <p:ph idx="1"/>
          </p:nvPr>
        </p:nvSpPr>
        <p:spPr>
          <a:xfrm>
            <a:off x="457200" y="1000108"/>
            <a:ext cx="8229600" cy="5500726"/>
          </a:xfrm>
        </p:spPr>
        <p:txBody>
          <a:bodyPr>
            <a:normAutofit/>
          </a:bodyPr>
          <a:lstStyle/>
          <a:p>
            <a:pPr algn="just">
              <a:lnSpc>
                <a:spcPct val="160000"/>
              </a:lnSpc>
            </a:pPr>
            <a:r>
              <a:rPr lang="tr-TR" dirty="0" smtClean="0"/>
              <a:t>Bir topluluğun içinde olan kişide, topluluğa mensup olduğu hissiyatından kaynaklanan bazı yeni psikolojik özellikler ortaya çıkar </a:t>
            </a:r>
          </a:p>
          <a:p>
            <a:pPr algn="just">
              <a:lnSpc>
                <a:spcPct val="120000"/>
              </a:lnSpc>
            </a:pPr>
            <a:r>
              <a:rPr lang="tr-TR" dirty="0" smtClean="0"/>
              <a:t>1. İrade zayıflığı    5. Taklit</a:t>
            </a:r>
          </a:p>
          <a:p>
            <a:pPr algn="just">
              <a:lnSpc>
                <a:spcPct val="120000"/>
              </a:lnSpc>
            </a:pPr>
            <a:r>
              <a:rPr lang="tr-TR" dirty="0" smtClean="0"/>
              <a:t>2. Duygusallık       6. Yayılma        </a:t>
            </a:r>
          </a:p>
          <a:p>
            <a:pPr algn="just">
              <a:lnSpc>
                <a:spcPct val="120000"/>
              </a:lnSpc>
            </a:pPr>
            <a:r>
              <a:rPr lang="tr-TR" dirty="0" smtClean="0"/>
              <a:t>3. Özenti                7.  Tesir Altında Kalma</a:t>
            </a:r>
          </a:p>
          <a:p>
            <a:pPr algn="just">
              <a:lnSpc>
                <a:spcPct val="120000"/>
              </a:lnSpc>
            </a:pPr>
            <a:r>
              <a:rPr lang="tr-TR" dirty="0" smtClean="0"/>
              <a:t> 4.Telkin</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FF0000"/>
                </a:solidFill>
              </a:rPr>
              <a:t>KALABALIĞIN SINIFLANDIRILMASI</a:t>
            </a:r>
            <a:endParaRPr lang="tr-TR" dirty="0">
              <a:solidFill>
                <a:srgbClr val="FF0000"/>
              </a:solidFill>
            </a:endParaRPr>
          </a:p>
        </p:txBody>
      </p:sp>
      <p:sp>
        <p:nvSpPr>
          <p:cNvPr id="3" name="2 İçerik Yer Tutucusu"/>
          <p:cNvSpPr>
            <a:spLocks noGrp="1"/>
          </p:cNvSpPr>
          <p:nvPr>
            <p:ph idx="1"/>
          </p:nvPr>
        </p:nvSpPr>
        <p:spPr/>
        <p:txBody>
          <a:bodyPr/>
          <a:lstStyle/>
          <a:p>
            <a:r>
              <a:rPr lang="tr-TR" b="1" dirty="0" smtClean="0"/>
              <a:t>Kalabalığın Çeşitleri</a:t>
            </a:r>
            <a:r>
              <a:rPr lang="tr-TR" dirty="0" smtClean="0"/>
              <a:t>:Kalabalık ikiye ayrılır. Organize olan ve olmayan şeklinde ikiye ayrılır. Bunlar da kendi içinde ikiye ayrılır, aktif ve pasif olarak.</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857232"/>
            <a:ext cx="8229600" cy="5268931"/>
          </a:xfrm>
        </p:spPr>
        <p:txBody>
          <a:bodyPr/>
          <a:lstStyle/>
          <a:p>
            <a:r>
              <a:rPr lang="tr-TR" b="1" dirty="0" smtClean="0">
                <a:solidFill>
                  <a:srgbClr val="FF0000"/>
                </a:solidFill>
              </a:rPr>
              <a:t>A.Organize Kalabalıklar </a:t>
            </a:r>
            <a:r>
              <a:rPr lang="tr-TR" b="1" dirty="0" smtClean="0"/>
              <a:t>: Bu tür kalabalıklar özel bazı amaçlarla bir araya toplanan genellikle mevcut kurallara uygun davranış gösteren çok sayıda insanlardan oluşur. </a:t>
            </a:r>
          </a:p>
          <a:p>
            <a:endParaRPr lang="tr-TR" b="1" dirty="0" smtClean="0"/>
          </a:p>
          <a:p>
            <a:r>
              <a:rPr lang="tr-TR" b="1" dirty="0" smtClean="0"/>
              <a:t>Kendi arasında Organize aktif kalabalıklar ve organize pasif kalabalıklar olarak ikiye ayrılır.</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normAutofit/>
          </a:bodyPr>
          <a:lstStyle/>
          <a:p>
            <a:r>
              <a:rPr lang="tr-TR" dirty="0" smtClean="0">
                <a:solidFill>
                  <a:srgbClr val="FF0000"/>
                </a:solidFill>
              </a:rPr>
              <a:t>1. ORGANİZE AKTİF KALABALIKLAR</a:t>
            </a:r>
            <a:endParaRPr lang="tr-TR" dirty="0">
              <a:solidFill>
                <a:srgbClr val="FF0000"/>
              </a:solidFill>
            </a:endParaRPr>
          </a:p>
        </p:txBody>
      </p:sp>
      <p:sp>
        <p:nvSpPr>
          <p:cNvPr id="3" name="2 İçerik Yer Tutucusu"/>
          <p:cNvSpPr>
            <a:spLocks noGrp="1"/>
          </p:cNvSpPr>
          <p:nvPr>
            <p:ph idx="1"/>
          </p:nvPr>
        </p:nvSpPr>
        <p:spPr>
          <a:xfrm>
            <a:off x="285720" y="1000108"/>
            <a:ext cx="8643998" cy="5126055"/>
          </a:xfrm>
        </p:spPr>
        <p:txBody>
          <a:bodyPr>
            <a:normAutofit lnSpcReduction="10000"/>
          </a:bodyPr>
          <a:lstStyle/>
          <a:p>
            <a:r>
              <a:rPr lang="tr-TR" dirty="0" smtClean="0"/>
              <a:t>Belirli amaçlar üzerinde halkı aydınlatmak veya kamuoyu yaratmak için toplanan kalabalıktır.</a:t>
            </a:r>
          </a:p>
          <a:p>
            <a:endParaRPr lang="tr-TR" dirty="0" smtClean="0"/>
          </a:p>
          <a:p>
            <a:r>
              <a:rPr lang="tr-TR" dirty="0" smtClean="0"/>
              <a:t>Güvenlik güçleri için önemli olan kalabalıklar, görevliye bir özellik taşıyan toplumsal olaylarda, yer alan, toplantılardaki, gösteri yürüyüşlerindeki, mitinglerdeki ve grevlerdeki kalabalıklar bu gruba giren, organize aktif kalabalıklardır. Örnek: Toplantı, gösteri ve yürüyüş, grev. Sosyolojik açıdan bakacak olursak</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ORGANİZE PASİF KALABALIKLAR</a:t>
            </a:r>
            <a:endParaRPr lang="tr-TR" dirty="0"/>
          </a:p>
        </p:txBody>
      </p:sp>
      <p:sp>
        <p:nvSpPr>
          <p:cNvPr id="3" name="2 İçerik Yer Tutucusu"/>
          <p:cNvSpPr>
            <a:spLocks noGrp="1"/>
          </p:cNvSpPr>
          <p:nvPr>
            <p:ph idx="1"/>
          </p:nvPr>
        </p:nvSpPr>
        <p:spPr>
          <a:xfrm>
            <a:off x="457200" y="1071546"/>
            <a:ext cx="8229600" cy="5429288"/>
          </a:xfrm>
        </p:spPr>
        <p:txBody>
          <a:bodyPr/>
          <a:lstStyle/>
          <a:p>
            <a:pPr>
              <a:buNone/>
            </a:pPr>
            <a:endParaRPr lang="tr-TR" dirty="0" smtClean="0"/>
          </a:p>
          <a:p>
            <a:r>
              <a:rPr lang="tr-TR" dirty="0" smtClean="0"/>
              <a:t>Bu tür kalabalıklar özel bazı amaçlarla bir araya toplanan, genellikle mevcut normlara uygun davranışlar gösteren çok sayıda insandan oluşur.Bunlar:</a:t>
            </a:r>
          </a:p>
          <a:p>
            <a:r>
              <a:rPr lang="tr-TR" dirty="0" smtClean="0"/>
              <a:t>-Spor seyircileri</a:t>
            </a:r>
          </a:p>
          <a:p>
            <a:r>
              <a:rPr lang="tr-TR" dirty="0" smtClean="0"/>
              <a:t>-Sanatsal Etkinlik Seyircileri</a:t>
            </a:r>
          </a:p>
          <a:p>
            <a:r>
              <a:rPr lang="tr-TR" dirty="0" smtClean="0"/>
              <a:t>-İnanca Dayalı Kalabalıklar</a:t>
            </a:r>
          </a:p>
          <a:p>
            <a:pPr>
              <a:buNone/>
            </a:pP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5697559"/>
          </a:xfrm>
        </p:spPr>
        <p:txBody>
          <a:bodyPr/>
          <a:lstStyle/>
          <a:p>
            <a:r>
              <a:rPr lang="tr-TR" dirty="0" smtClean="0">
                <a:solidFill>
                  <a:srgbClr val="FF0000"/>
                </a:solidFill>
              </a:rPr>
              <a:t>İrade Kalabalığı </a:t>
            </a:r>
            <a:r>
              <a:rPr lang="tr-TR" dirty="0" smtClean="0"/>
              <a:t>: Belirli bu konuyu ifade etmek için bir araya gelen insanlardan oluşur.</a:t>
            </a:r>
          </a:p>
          <a:p>
            <a:r>
              <a:rPr lang="tr-TR" dirty="0" smtClean="0"/>
              <a:t>Örnek : Tiyatro, spor etkinlikleri,dans partileri</a:t>
            </a:r>
          </a:p>
          <a:p>
            <a:r>
              <a:rPr lang="tr-TR" dirty="0" smtClean="0">
                <a:solidFill>
                  <a:srgbClr val="FF0000"/>
                </a:solidFill>
              </a:rPr>
              <a:t>Dinleyici Kalabalıklar </a:t>
            </a:r>
            <a:r>
              <a:rPr lang="tr-TR" dirty="0" smtClean="0"/>
              <a:t>: Etkilenme düzeyi yüksek olan konser ,konferans,basın toplantısı,vb.</a:t>
            </a:r>
          </a:p>
          <a:p>
            <a:r>
              <a:rPr lang="tr-TR" dirty="0" smtClean="0">
                <a:solidFill>
                  <a:srgbClr val="FF0000"/>
                </a:solidFill>
              </a:rPr>
              <a:t>Dini Hizmetlere Yönelik kalabalıklar </a:t>
            </a:r>
            <a:r>
              <a:rPr lang="tr-TR" dirty="0" smtClean="0"/>
              <a:t>: Dinsel bir görevi yerine getirmek amacıyla oluşan kalabalıklardır.</a:t>
            </a:r>
          </a:p>
          <a:p>
            <a:r>
              <a:rPr lang="tr-TR" dirty="0" smtClean="0"/>
              <a:t>Örnek : cenaze,mevlit ,tarikat  ayini..</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929354"/>
          </a:xfrm>
        </p:spPr>
        <p:txBody>
          <a:bodyPr/>
          <a:lstStyle/>
          <a:p>
            <a:r>
              <a:rPr lang="tr-TR" dirty="0" smtClean="0">
                <a:solidFill>
                  <a:srgbClr val="FF0000"/>
                </a:solidFill>
              </a:rPr>
              <a:t>B. Organize Olmayan Kalabalıklar  : </a:t>
            </a:r>
            <a:r>
              <a:rPr lang="tr-TR" dirty="0" smtClean="0"/>
              <a:t>Aynı olaya katılmanın dışında ortak bir yanları olmayan insanların bir araya gelmesi. Tamamen tesadüfler sonucu geçici bir süre için bir araya gelmişlerdir.</a:t>
            </a:r>
          </a:p>
          <a:p>
            <a:r>
              <a:rPr lang="tr-TR" dirty="0" smtClean="0"/>
              <a:t>Kendi arasında ikiye ayrılır.</a:t>
            </a:r>
          </a:p>
          <a:p>
            <a:r>
              <a:rPr lang="tr-TR" dirty="0" smtClean="0">
                <a:solidFill>
                  <a:srgbClr val="FF0000"/>
                </a:solidFill>
              </a:rPr>
              <a:t>1. Organize olmayan aktif kalabalıklar</a:t>
            </a:r>
            <a:r>
              <a:rPr lang="tr-TR" dirty="0" smtClean="0"/>
              <a:t>.</a:t>
            </a:r>
            <a:endParaRPr lang="tr-TR" dirty="0" smtClean="0">
              <a:solidFill>
                <a:srgbClr val="FF0000"/>
              </a:solidFill>
            </a:endParaRPr>
          </a:p>
          <a:p>
            <a:r>
              <a:rPr lang="tr-TR" dirty="0" smtClean="0">
                <a:solidFill>
                  <a:srgbClr val="FF0000"/>
                </a:solidFill>
              </a:rPr>
              <a:t>2. Organize olmayan pasif kalabalıklar</a:t>
            </a:r>
            <a:r>
              <a:rPr lang="tr-TR" dirty="0" smtClean="0"/>
              <a:t>.</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Organize Olmayan Aktif Kalabalıklar</a:t>
            </a:r>
            <a:endParaRPr lang="tr-TR" dirty="0">
              <a:solidFill>
                <a:srgbClr val="FF0000"/>
              </a:solidFill>
            </a:endParaRPr>
          </a:p>
        </p:txBody>
      </p:sp>
      <p:sp>
        <p:nvSpPr>
          <p:cNvPr id="3" name="2 İçerik Yer Tutucusu"/>
          <p:cNvSpPr>
            <a:spLocks noGrp="1"/>
          </p:cNvSpPr>
          <p:nvPr>
            <p:ph idx="1"/>
          </p:nvPr>
        </p:nvSpPr>
        <p:spPr>
          <a:xfrm>
            <a:off x="214282" y="1214422"/>
            <a:ext cx="8715436" cy="4911741"/>
          </a:xfrm>
        </p:spPr>
        <p:txBody>
          <a:bodyPr>
            <a:normAutofit fontScale="92500" lnSpcReduction="20000"/>
          </a:bodyPr>
          <a:lstStyle/>
          <a:p>
            <a:r>
              <a:rPr lang="tr-TR" dirty="0" smtClean="0"/>
              <a:t>-</a:t>
            </a:r>
            <a:r>
              <a:rPr lang="tr-TR" sz="3500" dirty="0" smtClean="0"/>
              <a:t>Ani Karışıklıklar Nedeniyle Oluşan Kalabalıklar:Bu tür kalabalıkları genel olarak kendi içinde iki gruba ayırmak gerekir.</a:t>
            </a:r>
          </a:p>
          <a:p>
            <a:r>
              <a:rPr lang="tr-TR" sz="3500" dirty="0" smtClean="0"/>
              <a:t>Birinci tür kalabalıklar daha önceden planlanan bir etkinlik için insanların bir araya gelmeleri neticesinde oluşan kalabalıklardır. Provoke edilebilirler.  Örnek: Sivas olayları.</a:t>
            </a:r>
          </a:p>
          <a:p>
            <a:r>
              <a:rPr lang="tr-TR" sz="3500" dirty="0" smtClean="0"/>
              <a:t>İkinci tür kalabalıklar sosyal yapıları itibariyle kışkırtılmaya elverişli bireylerin çoğunlukta olduğu bölgelerde meydana gelebilir. Örnek: Gazi Mahallesi olayları buna örnek verilebilir.</a:t>
            </a:r>
          </a:p>
          <a:p>
            <a:endParaRPr lang="tr-TR" dirty="0" smtClean="0"/>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686800" cy="5697559"/>
          </a:xfrm>
        </p:spPr>
        <p:txBody>
          <a:bodyPr>
            <a:normAutofit/>
          </a:bodyPr>
          <a:lstStyle/>
          <a:p>
            <a:r>
              <a:rPr lang="tr-TR" b="1" dirty="0" smtClean="0"/>
              <a:t>Karşıt Gösteriler Sonucu Oluşan Kalabalıklar</a:t>
            </a:r>
            <a:r>
              <a:rPr lang="tr-TR" dirty="0" smtClean="0"/>
              <a:t>:Bir grubun gösteri yaptığı yerin yakınında başka bir grubun karşıt gösteri yapmaları sonucu oluşan kalabalıklardır. Karşıt gösteri yapanlara hangi amaçla olursa olsun,görevli izin vermemelidir.</a:t>
            </a:r>
          </a:p>
          <a:p>
            <a:endParaRPr lang="tr-TR" dirty="0" smtClean="0"/>
          </a:p>
          <a:p>
            <a:r>
              <a:rPr lang="tr-TR" dirty="0" smtClean="0"/>
              <a:t> Bu tür gruplar görevli ver devlet yanlısı tavırlarıyla görevliden müsamaha göstermesi beklentisinde olabilirler. Bu konuda dikkatli olunmalıdır.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457200" y="304800"/>
            <a:ext cx="8229600" cy="6248400"/>
          </a:xfrm>
        </p:spPr>
        <p:txBody>
          <a:bodyPr/>
          <a:lstStyle/>
          <a:p>
            <a:pPr>
              <a:defRPr/>
            </a:pPr>
            <a:r>
              <a:rPr lang="tr-TR" dirty="0" smtClean="0">
                <a:solidFill>
                  <a:srgbClr val="FF0000"/>
                </a:solidFill>
              </a:rPr>
              <a:t>Grup nedir </a:t>
            </a:r>
            <a:r>
              <a:rPr lang="tr-TR" dirty="0" smtClean="0"/>
              <a:t>: Aynı fikir ve düşünceleri paylaşan Aynı amaca yönelik eylem iş birliği içinde olan,bir birlerini tanıyan Örgütlenmiş ve Lideri olan insanların meydana getirdiği kümeye denir.</a:t>
            </a:r>
          </a:p>
          <a:p>
            <a:pPr>
              <a:defRPr/>
            </a:pPr>
            <a:r>
              <a:rPr lang="tr-TR" dirty="0" smtClean="0">
                <a:solidFill>
                  <a:srgbClr val="FF0000"/>
                </a:solidFill>
              </a:rPr>
              <a:t>Grubun Özellikleri </a:t>
            </a:r>
            <a:r>
              <a:rPr lang="tr-TR" dirty="0" smtClean="0"/>
              <a:t>: </a:t>
            </a:r>
          </a:p>
          <a:p>
            <a:pPr>
              <a:defRPr/>
            </a:pPr>
            <a:r>
              <a:rPr lang="tr-TR" dirty="0" smtClean="0"/>
              <a:t>Fikir ve düşünceleri aynıdır.</a:t>
            </a:r>
          </a:p>
          <a:p>
            <a:pPr>
              <a:defRPr/>
            </a:pPr>
            <a:r>
              <a:rPr lang="tr-TR" dirty="0" smtClean="0"/>
              <a:t>Amaçları aynıdır</a:t>
            </a:r>
          </a:p>
          <a:p>
            <a:pPr>
              <a:defRPr/>
            </a:pPr>
            <a:r>
              <a:rPr lang="tr-TR" dirty="0" smtClean="0"/>
              <a:t>Bir birlerini tanırlar.</a:t>
            </a:r>
          </a:p>
          <a:p>
            <a:pPr>
              <a:defRPr/>
            </a:pPr>
            <a:r>
              <a:rPr lang="tr-TR" dirty="0" smtClean="0"/>
              <a:t>Örgütlenmiştir.</a:t>
            </a:r>
          </a:p>
          <a:p>
            <a:pPr>
              <a:defRPr/>
            </a:pPr>
            <a:r>
              <a:rPr lang="tr-TR" dirty="0" smtClean="0"/>
              <a:t>Lideri vardır.</a:t>
            </a:r>
            <a:endParaRPr lang="tr-TR" dirty="0"/>
          </a:p>
        </p:txBody>
      </p:sp>
      <p:sp>
        <p:nvSpPr>
          <p:cNvPr id="4" name="3 Slayt Numarası Yer Tutucusu"/>
          <p:cNvSpPr>
            <a:spLocks noGrp="1"/>
          </p:cNvSpPr>
          <p:nvPr>
            <p:ph type="sldNum" sz="quarter" idx="12"/>
          </p:nvPr>
        </p:nvSpPr>
        <p:spPr/>
        <p:txBody>
          <a:bodyPr/>
          <a:lstStyle/>
          <a:p>
            <a:pPr>
              <a:defRPr/>
            </a:pPr>
            <a:fld id="{5D0BEA7F-B2A3-47D7-9A20-D3E953F3EE3A}" type="slidenum">
              <a:rPr lang="tr-TR" smtClean="0"/>
              <a:pPr>
                <a:defRPr/>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457200" y="304800"/>
            <a:ext cx="8229600" cy="6248400"/>
          </a:xfrm>
        </p:spPr>
        <p:txBody>
          <a:bodyPr/>
          <a:lstStyle/>
          <a:p>
            <a:pPr>
              <a:defRPr/>
            </a:pPr>
            <a:r>
              <a:rPr lang="tr-TR" dirty="0" smtClean="0"/>
              <a:t>Örnek : Terör grubu, Aile grubu,Arkadaş grubu.</a:t>
            </a:r>
          </a:p>
          <a:p>
            <a:pPr>
              <a:defRPr/>
            </a:pPr>
            <a:r>
              <a:rPr lang="tr-TR" dirty="0" smtClean="0">
                <a:solidFill>
                  <a:srgbClr val="FF0000"/>
                </a:solidFill>
              </a:rPr>
              <a:t>KALABALIK NEDİR : </a:t>
            </a:r>
            <a:r>
              <a:rPr lang="tr-TR" dirty="0" smtClean="0"/>
              <a:t>Ortak fikirle hareket eden aynı heyecanı taşıyan Teşkilatsız ve sürekli olmayan kendiliğinden oluşan insan yığınlarına (topluluklarına ) kalabalık denir.</a:t>
            </a:r>
          </a:p>
          <a:p>
            <a:pPr>
              <a:defRPr/>
            </a:pPr>
            <a:r>
              <a:rPr lang="tr-TR" dirty="0" smtClean="0"/>
              <a:t>Kalabalığın Özellikleri :</a:t>
            </a:r>
          </a:p>
          <a:p>
            <a:pPr>
              <a:defRPr/>
            </a:pPr>
            <a:r>
              <a:rPr lang="tr-TR" dirty="0" smtClean="0"/>
              <a:t>Belirli ve Dar alanda yer alır.</a:t>
            </a:r>
          </a:p>
          <a:p>
            <a:pPr>
              <a:defRPr/>
            </a:pPr>
            <a:r>
              <a:rPr lang="tr-TR" dirty="0" smtClean="0"/>
              <a:t>Aralarında iş bölümü yoktur.</a:t>
            </a:r>
          </a:p>
          <a:p>
            <a:pPr>
              <a:defRPr/>
            </a:pPr>
            <a:r>
              <a:rPr lang="tr-TR" dirty="0" smtClean="0"/>
              <a:t>Bir birlerini tanımazlar. İlişkileri en alt düzeydedir.</a:t>
            </a:r>
          </a:p>
          <a:p>
            <a:pPr>
              <a:defRPr/>
            </a:pPr>
            <a:endParaRPr lang="tr-TR" dirty="0" smtClean="0"/>
          </a:p>
          <a:p>
            <a:pPr>
              <a:defRPr/>
            </a:pPr>
            <a:endParaRPr lang="tr-TR" dirty="0" smtClean="0"/>
          </a:p>
          <a:p>
            <a:pPr>
              <a:buFont typeface="Wingdings" pitchFamily="2" charset="2"/>
              <a:buNone/>
              <a:defRPr/>
            </a:pPr>
            <a:endParaRPr lang="tr-TR" dirty="0"/>
          </a:p>
        </p:txBody>
      </p:sp>
      <p:sp>
        <p:nvSpPr>
          <p:cNvPr id="4" name="3 Slayt Numarası Yer Tutucusu"/>
          <p:cNvSpPr>
            <a:spLocks noGrp="1"/>
          </p:cNvSpPr>
          <p:nvPr>
            <p:ph type="sldNum" sz="quarter" idx="12"/>
          </p:nvPr>
        </p:nvSpPr>
        <p:spPr/>
        <p:txBody>
          <a:bodyPr/>
          <a:lstStyle/>
          <a:p>
            <a:pPr>
              <a:defRPr/>
            </a:pPr>
            <a:fld id="{15E527C7-986D-457A-B17E-729DFB75ACE9}" type="slidenum">
              <a:rPr lang="tr-TR" smtClean="0"/>
              <a:pPr>
                <a:defRPr/>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457200" y="304800"/>
            <a:ext cx="8229600" cy="6248400"/>
          </a:xfrm>
        </p:spPr>
        <p:txBody>
          <a:bodyPr/>
          <a:lstStyle/>
          <a:p>
            <a:pPr>
              <a:defRPr/>
            </a:pPr>
            <a:r>
              <a:rPr lang="tr-TR" dirty="0" smtClean="0"/>
              <a:t>Bir birlerine şuursuzca uyum gösterirler.</a:t>
            </a:r>
          </a:p>
          <a:p>
            <a:pPr>
              <a:defRPr/>
            </a:pPr>
            <a:r>
              <a:rPr lang="tr-TR" dirty="0" smtClean="0"/>
              <a:t>Tedirgin ve Duygusaldırlar.</a:t>
            </a:r>
          </a:p>
          <a:p>
            <a:pPr>
              <a:defRPr/>
            </a:pPr>
            <a:r>
              <a:rPr lang="tr-TR" dirty="0" smtClean="0"/>
              <a:t>Ortak yönleri sadece gelip geçici heyecanı paylaşmaklarıdır.</a:t>
            </a:r>
          </a:p>
          <a:p>
            <a:pPr>
              <a:defRPr/>
            </a:pPr>
            <a:endParaRPr lang="tr-TR" dirty="0" smtClean="0"/>
          </a:p>
          <a:p>
            <a:pPr>
              <a:defRPr/>
            </a:pPr>
            <a:r>
              <a:rPr lang="tr-TR" dirty="0" smtClean="0"/>
              <a:t>Örnek : Trafik kazasında toplanan kalabalıklar.</a:t>
            </a:r>
            <a:endParaRPr lang="tr-TR" dirty="0"/>
          </a:p>
        </p:txBody>
      </p:sp>
      <p:sp>
        <p:nvSpPr>
          <p:cNvPr id="4" name="3 Slayt Numarası Yer Tutucusu"/>
          <p:cNvSpPr>
            <a:spLocks noGrp="1"/>
          </p:cNvSpPr>
          <p:nvPr>
            <p:ph type="sldNum" sz="quarter" idx="12"/>
          </p:nvPr>
        </p:nvSpPr>
        <p:spPr/>
        <p:txBody>
          <a:bodyPr/>
          <a:lstStyle/>
          <a:p>
            <a:pPr>
              <a:defRPr/>
            </a:pPr>
            <a:fld id="{561084AC-4CD8-4A1A-ADBC-5EDFC2FA92ED}" type="slidenum">
              <a:rPr lang="tr-TR" smtClean="0"/>
              <a:pPr>
                <a:defRPr/>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401080" cy="5768997"/>
          </a:xfrm>
        </p:spPr>
        <p:txBody>
          <a:bodyPr/>
          <a:lstStyle/>
          <a:p>
            <a:r>
              <a:rPr lang="tr-TR" dirty="0" smtClean="0">
                <a:solidFill>
                  <a:srgbClr val="FF0000"/>
                </a:solidFill>
              </a:rPr>
              <a:t>SOSYAL DAVRANIŞ </a:t>
            </a:r>
            <a:r>
              <a:rPr lang="tr-TR" dirty="0" smtClean="0"/>
              <a:t>: İnsanın başka kişi yada kişilerden yada toplumdan etkilenerek davranışta bulunmasıdır.</a:t>
            </a:r>
          </a:p>
          <a:p>
            <a:r>
              <a:rPr lang="tr-TR" dirty="0" smtClean="0">
                <a:solidFill>
                  <a:srgbClr val="FF0000"/>
                </a:solidFill>
              </a:rPr>
              <a:t>TOPLUM PSİKOLOJİSİ </a:t>
            </a:r>
            <a:r>
              <a:rPr lang="tr-TR" dirty="0" smtClean="0"/>
              <a:t>: Değişik amaç ve düşüncelerle bir araya gelmiş kişilerin toplumsal yapı içerisinde duygu,düşünce ve davranışları ile bireylerin toplumdan etkilenmeleri davranışlardaki değişiklikleri ve bunu inceleyen bilim dalına denir.</a:t>
            </a:r>
          </a:p>
          <a:p>
            <a:r>
              <a:rPr lang="tr-TR" dirty="0" smtClean="0">
                <a:solidFill>
                  <a:srgbClr val="FF0000"/>
                </a:solidFill>
              </a:rPr>
              <a:t>FERT</a:t>
            </a:r>
            <a:r>
              <a:rPr lang="tr-TR" dirty="0" smtClean="0"/>
              <a:t> : Bir toplumu meydana getiren,ona etki eden,ondan etkilenen bireye/kişiye denir.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457200" y="571480"/>
            <a:ext cx="8229600" cy="6000792"/>
          </a:xfrm>
        </p:spPr>
        <p:txBody>
          <a:bodyPr/>
          <a:lstStyle/>
          <a:p>
            <a:r>
              <a:rPr lang="tr-TR" dirty="0" smtClean="0">
                <a:solidFill>
                  <a:srgbClr val="FF0000"/>
                </a:solidFill>
              </a:rPr>
              <a:t>GRUP İKİYE AYRILIR </a:t>
            </a:r>
            <a:r>
              <a:rPr lang="tr-TR" dirty="0" smtClean="0"/>
              <a:t>:</a:t>
            </a:r>
          </a:p>
          <a:p>
            <a:r>
              <a:rPr lang="tr-TR" dirty="0" smtClean="0"/>
              <a:t>1. BİRİNCİL GRUP : Yüz yüze ilişkileri ile ayırt edilmiş küçük gruplardır. Yani onların kendi davranış kralları vardır. Dayanışmacıdırlar.</a:t>
            </a:r>
          </a:p>
          <a:p>
            <a:r>
              <a:rPr lang="tr-TR" dirty="0" smtClean="0">
                <a:solidFill>
                  <a:srgbClr val="FF0000"/>
                </a:solidFill>
              </a:rPr>
              <a:t>Aile, Arkadaş,İş grubu </a:t>
            </a:r>
            <a:r>
              <a:rPr lang="tr-TR" dirty="0" smtClean="0"/>
              <a:t>bu kategori içinde ele alınır. </a:t>
            </a:r>
          </a:p>
          <a:p>
            <a:r>
              <a:rPr lang="tr-TR" dirty="0" smtClean="0">
                <a:solidFill>
                  <a:srgbClr val="FF0000"/>
                </a:solidFill>
              </a:rPr>
              <a:t>İKİNCİL GRUPLAR </a:t>
            </a:r>
            <a:r>
              <a:rPr lang="tr-TR" dirty="0" smtClean="0"/>
              <a:t>: Birincil Gruptan daha büyük olup Her Üyesinin doğrudan doğruya bir birleri ile ilişkili olması gerekmeyen gruplardır.</a:t>
            </a:r>
          </a:p>
          <a:p>
            <a:r>
              <a:rPr lang="tr-TR" dirty="0" err="1" smtClean="0">
                <a:solidFill>
                  <a:srgbClr val="FF0000"/>
                </a:solidFill>
              </a:rPr>
              <a:t>Tüsiad</a:t>
            </a:r>
            <a:r>
              <a:rPr lang="tr-TR" dirty="0" smtClean="0">
                <a:solidFill>
                  <a:srgbClr val="FF0000"/>
                </a:solidFill>
              </a:rPr>
              <a:t>,</a:t>
            </a:r>
            <a:r>
              <a:rPr lang="tr-TR" dirty="0" err="1" smtClean="0">
                <a:solidFill>
                  <a:srgbClr val="FF0000"/>
                </a:solidFill>
              </a:rPr>
              <a:t>Müsiad</a:t>
            </a:r>
            <a:r>
              <a:rPr lang="tr-TR" dirty="0" smtClean="0">
                <a:solidFill>
                  <a:srgbClr val="FF0000"/>
                </a:solidFill>
              </a:rPr>
              <a:t>,</a:t>
            </a:r>
            <a:r>
              <a:rPr lang="tr-TR" dirty="0" err="1" smtClean="0">
                <a:solidFill>
                  <a:srgbClr val="FF0000"/>
                </a:solidFill>
              </a:rPr>
              <a:t>Tobb</a:t>
            </a:r>
            <a:r>
              <a:rPr lang="tr-TR" dirty="0" smtClean="0">
                <a:solidFill>
                  <a:srgbClr val="FF0000"/>
                </a:solidFill>
              </a:rPr>
              <a:t> </a:t>
            </a:r>
            <a:endParaRPr lang="tr-TR"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215106"/>
          </a:xfrm>
        </p:spPr>
        <p:txBody>
          <a:bodyPr>
            <a:normAutofit lnSpcReduction="10000"/>
          </a:bodyPr>
          <a:lstStyle/>
          <a:p>
            <a:r>
              <a:rPr lang="tr-TR" dirty="0" smtClean="0">
                <a:solidFill>
                  <a:srgbClr val="FF0000"/>
                </a:solidFill>
              </a:rPr>
              <a:t>GRUP DİNAMİĞİ </a:t>
            </a:r>
            <a:r>
              <a:rPr lang="tr-TR" dirty="0" smtClean="0"/>
              <a:t>: Bir grup içindeki ilişkileri,grubun oluşumu ve işleyişini,grubun varlığı ve davamı için genel olan güç ve enerji ifade eder.</a:t>
            </a:r>
          </a:p>
          <a:p>
            <a:r>
              <a:rPr lang="tr-TR" dirty="0" smtClean="0">
                <a:solidFill>
                  <a:srgbClr val="FF0000"/>
                </a:solidFill>
              </a:rPr>
              <a:t>GRUBA GİRMENİN AMACI  : </a:t>
            </a:r>
          </a:p>
          <a:p>
            <a:r>
              <a:rPr lang="tr-TR" dirty="0" smtClean="0"/>
              <a:t>Kendilerini anlatıp bu anlatımlara cevap bulabilme ve kendisine ,fikirlerine önem verildiğini hissedebilme arzusu.</a:t>
            </a:r>
          </a:p>
          <a:p>
            <a:r>
              <a:rPr lang="tr-TR" dirty="0" smtClean="0"/>
              <a:t>Kendisine güvenmeyen kişilerin kendisine değer verilme ihtiyacının olması.</a:t>
            </a:r>
          </a:p>
          <a:p>
            <a:r>
              <a:rPr lang="tr-TR" dirty="0" smtClean="0"/>
              <a:t>Güçlü olma yada güçlü görünme ihtiyacının olması.</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1859</Words>
  <PresentationFormat>Ekran Gösterisi (4:3)</PresentationFormat>
  <Paragraphs>171</Paragraphs>
  <Slides>39</Slides>
  <Notes>0</Notes>
  <HiddenSlides>0</HiddenSlides>
  <MMClips>0</MMClips>
  <ScaleCrop>false</ScaleCrop>
  <HeadingPairs>
    <vt:vector size="4" baseType="variant">
      <vt:variant>
        <vt:lpstr>Tema</vt:lpstr>
      </vt:variant>
      <vt:variant>
        <vt:i4>1</vt:i4>
      </vt:variant>
      <vt:variant>
        <vt:lpstr>Slayt Başlıkları</vt:lpstr>
      </vt:variant>
      <vt:variant>
        <vt:i4>39</vt:i4>
      </vt:variant>
    </vt:vector>
  </HeadingPairs>
  <TitlesOfParts>
    <vt:vector size="40" baseType="lpstr">
      <vt:lpstr>Ofis Teması</vt:lpstr>
      <vt:lpstr>KALABALIK YÖNETİMİ</vt:lpstr>
      <vt:lpstr>Slayt 2</vt:lpstr>
      <vt:lpstr>Slayt 3</vt:lpstr>
      <vt:lpstr>Slayt 4</vt:lpstr>
      <vt:lpstr>Slayt 5</vt:lpstr>
      <vt:lpstr>Slayt 6</vt:lpstr>
      <vt:lpstr>Slayt 7</vt:lpstr>
      <vt:lpstr>Slayt 8</vt:lpstr>
      <vt:lpstr>Slayt 9</vt:lpstr>
      <vt:lpstr>Slayt 10</vt:lpstr>
      <vt:lpstr>Slayt 11</vt:lpstr>
      <vt:lpstr>Slayt 12</vt:lpstr>
      <vt:lpstr>GRUP TÜRLERİ</vt:lpstr>
      <vt:lpstr>SALDIRGAN VE SAKİN GRUPLAR</vt:lpstr>
      <vt:lpstr>PANİĞE KAPILMIŞ OLAN GRUP</vt:lpstr>
      <vt:lpstr>ANLAMLI  GRUPLAR</vt:lpstr>
      <vt:lpstr>BELLİ BİR HEDEFİ OLAN          AMAÇLI GRUPLAR</vt:lpstr>
      <vt:lpstr>GRUBU YÖNLENDİRME  USULLERİ</vt:lpstr>
      <vt:lpstr>ZOR KULLANMA</vt:lpstr>
      <vt:lpstr>ÖDÜLLENDİRME</vt:lpstr>
      <vt:lpstr>İKNA ETME (İNANDIRMA)</vt:lpstr>
      <vt:lpstr> KALABALIKTAKİ BİREYLERİN GENEL PSİKOLOJİK DURUMLARI </vt:lpstr>
      <vt:lpstr>KALABALIK </vt:lpstr>
      <vt:lpstr>Slayt 24</vt:lpstr>
      <vt:lpstr>KALABALIK </vt:lpstr>
      <vt:lpstr>KALABALIĞIN ÖZELLİKLERİ </vt:lpstr>
      <vt:lpstr>KALABALIĞIN ÖZELLİKLERİ</vt:lpstr>
      <vt:lpstr>KALABALIĞIN DENETİMİ  </vt:lpstr>
      <vt:lpstr>KALABALIK PSİKOLOJİSİ</vt:lpstr>
      <vt:lpstr>KALABALIK PSİKOLOJİSİ</vt:lpstr>
      <vt:lpstr> KALABALIK PSİKOLOJİSİ </vt:lpstr>
      <vt:lpstr>KALABALIĞIN SINIFLANDIRILMASI</vt:lpstr>
      <vt:lpstr>Slayt 33</vt:lpstr>
      <vt:lpstr>1. ORGANİZE AKTİF KALABALIKLAR</vt:lpstr>
      <vt:lpstr>2. ORGANİZE PASİF KALABALIKLAR</vt:lpstr>
      <vt:lpstr>Slayt 36</vt:lpstr>
      <vt:lpstr>Slayt 37</vt:lpstr>
      <vt:lpstr>Organize Olmayan Aktif Kalabalıklar</vt:lpstr>
      <vt:lpstr>Slayt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KALABALIK YÖNETİMİ</dc:title>
  <dc:creator>Ateş Özel Güvenlik</dc:creator>
  <cp:lastModifiedBy>Ali</cp:lastModifiedBy>
  <cp:revision>65</cp:revision>
  <dcterms:created xsi:type="dcterms:W3CDTF">2017-09-15T08:49:52Z</dcterms:created>
  <dcterms:modified xsi:type="dcterms:W3CDTF">2018-03-15T06:35:33Z</dcterms:modified>
</cp:coreProperties>
</file>